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6" r:id="rId19"/>
  </p:sldIdLst>
  <p:sldSz cx="18288000" cy="10287000"/>
  <p:notesSz cx="6858000" cy="9144000"/>
  <p:embeddedFontLst>
    <p:embeddedFont>
      <p:font typeface="Noto Sans TC" panose="02020500000000000000" charset="-120"/>
      <p:regular r:id="rId20"/>
      <p:bold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6A6A6"/>
    <a:srgbClr val="000000"/>
    <a:srgbClr val="2B4B82"/>
    <a:srgbClr val="F7B4A7"/>
    <a:srgbClr val="94DD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47" autoAdjust="0"/>
    <p:restoredTop sz="94118" autoAdjust="0"/>
  </p:normalViewPr>
  <p:slideViewPr>
    <p:cSldViewPr>
      <p:cViewPr varScale="1">
        <p:scale>
          <a:sx n="54" d="100"/>
          <a:sy n="54" d="100"/>
        </p:scale>
        <p:origin x="811"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8.svg"/><Relationship Id="rId5" Type="http://schemas.openxmlformats.org/officeDocument/2006/relationships/image" Target="../media/image51.svg"/><Relationship Id="rId10" Type="http://schemas.openxmlformats.org/officeDocument/2006/relationships/image" Target="../media/image7.png"/><Relationship Id="rId4" Type="http://schemas.openxmlformats.org/officeDocument/2006/relationships/image" Target="../media/image50.pn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7.svg"/><Relationship Id="rId7" Type="http://schemas.openxmlformats.org/officeDocument/2006/relationships/image" Target="../media/image28.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7.svg"/><Relationship Id="rId7" Type="http://schemas.openxmlformats.org/officeDocument/2006/relationships/image" Target="../media/image28.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4.sv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2.pn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11.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8.svg"/><Relationship Id="rId5" Type="http://schemas.openxmlformats.org/officeDocument/2006/relationships/image" Target="../media/image51.svg"/><Relationship Id="rId10" Type="http://schemas.openxmlformats.org/officeDocument/2006/relationships/image" Target="../media/image7.png"/><Relationship Id="rId4" Type="http://schemas.openxmlformats.org/officeDocument/2006/relationships/image" Target="../media/image50.png"/><Relationship Id="rId9" Type="http://schemas.openxmlformats.org/officeDocument/2006/relationships/image" Target="../media/image26.sv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7.svg"/><Relationship Id="rId7" Type="http://schemas.openxmlformats.org/officeDocument/2006/relationships/image" Target="../media/image28.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4.sv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8.svg"/><Relationship Id="rId7" Type="http://schemas.openxmlformats.org/officeDocument/2006/relationships/image" Target="../media/image47.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26.svg"/><Relationship Id="rId5" Type="http://schemas.openxmlformats.org/officeDocument/2006/relationships/image" Target="../media/image56.svg"/><Relationship Id="rId10" Type="http://schemas.openxmlformats.org/officeDocument/2006/relationships/image" Target="../media/image25.png"/><Relationship Id="rId4" Type="http://schemas.openxmlformats.org/officeDocument/2006/relationships/image" Target="../media/image55.png"/><Relationship Id="rId9" Type="http://schemas.openxmlformats.org/officeDocument/2006/relationships/image" Target="../media/image58.svg"/></Relationships>
</file>

<file path=ppt/slides/_rels/slide18.xml.rels><?xml version="1.0" encoding="UTF-8" standalone="yes"?>
<Relationships xmlns="http://schemas.openxmlformats.org/package/2006/relationships"><Relationship Id="rId26" Type="http://schemas.openxmlformats.org/officeDocument/2006/relationships/image" Target="../media/image71.png"/><Relationship Id="rId21" Type="http://schemas.openxmlformats.org/officeDocument/2006/relationships/image" Target="../media/image66.svg"/><Relationship Id="rId42" Type="http://schemas.openxmlformats.org/officeDocument/2006/relationships/image" Target="../media/image87.png"/><Relationship Id="rId47" Type="http://schemas.openxmlformats.org/officeDocument/2006/relationships/image" Target="../media/image92.svg"/><Relationship Id="rId63" Type="http://schemas.openxmlformats.org/officeDocument/2006/relationships/image" Target="../media/image108.svg"/><Relationship Id="rId68" Type="http://schemas.openxmlformats.org/officeDocument/2006/relationships/image" Target="../media/image113.png"/><Relationship Id="rId16" Type="http://schemas.openxmlformats.org/officeDocument/2006/relationships/image" Target="../media/image61.png"/><Relationship Id="rId11" Type="http://schemas.openxmlformats.org/officeDocument/2006/relationships/image" Target="../media/image10.svg"/><Relationship Id="rId24" Type="http://schemas.openxmlformats.org/officeDocument/2006/relationships/image" Target="../media/image69.png"/><Relationship Id="rId32" Type="http://schemas.openxmlformats.org/officeDocument/2006/relationships/image" Target="../media/image77.png"/><Relationship Id="rId37" Type="http://schemas.openxmlformats.org/officeDocument/2006/relationships/image" Target="../media/image82.svg"/><Relationship Id="rId40" Type="http://schemas.openxmlformats.org/officeDocument/2006/relationships/image" Target="../media/image85.png"/><Relationship Id="rId45" Type="http://schemas.openxmlformats.org/officeDocument/2006/relationships/image" Target="../media/image90.svg"/><Relationship Id="rId53" Type="http://schemas.openxmlformats.org/officeDocument/2006/relationships/image" Target="../media/image98.svg"/><Relationship Id="rId58" Type="http://schemas.openxmlformats.org/officeDocument/2006/relationships/image" Target="../media/image103.png"/><Relationship Id="rId66" Type="http://schemas.openxmlformats.org/officeDocument/2006/relationships/image" Target="../media/image111.png"/><Relationship Id="rId74" Type="http://schemas.openxmlformats.org/officeDocument/2006/relationships/image" Target="../media/image119.png"/><Relationship Id="rId5" Type="http://schemas.openxmlformats.org/officeDocument/2006/relationships/image" Target="../media/image4.svg"/><Relationship Id="rId61" Type="http://schemas.openxmlformats.org/officeDocument/2006/relationships/image" Target="../media/image106.svg"/><Relationship Id="rId19" Type="http://schemas.openxmlformats.org/officeDocument/2006/relationships/image" Target="../media/image64.svg"/><Relationship Id="rId14" Type="http://schemas.openxmlformats.org/officeDocument/2006/relationships/image" Target="../media/image59.png"/><Relationship Id="rId22" Type="http://schemas.openxmlformats.org/officeDocument/2006/relationships/image" Target="../media/image67.png"/><Relationship Id="rId27" Type="http://schemas.openxmlformats.org/officeDocument/2006/relationships/image" Target="../media/image72.svg"/><Relationship Id="rId30" Type="http://schemas.openxmlformats.org/officeDocument/2006/relationships/image" Target="../media/image75.png"/><Relationship Id="rId35" Type="http://schemas.openxmlformats.org/officeDocument/2006/relationships/image" Target="../media/image80.svg"/><Relationship Id="rId43" Type="http://schemas.openxmlformats.org/officeDocument/2006/relationships/image" Target="../media/image88.svg"/><Relationship Id="rId48" Type="http://schemas.openxmlformats.org/officeDocument/2006/relationships/image" Target="../media/image93.png"/><Relationship Id="rId56" Type="http://schemas.openxmlformats.org/officeDocument/2006/relationships/image" Target="../media/image101.png"/><Relationship Id="rId64" Type="http://schemas.openxmlformats.org/officeDocument/2006/relationships/image" Target="../media/image109.png"/><Relationship Id="rId69" Type="http://schemas.openxmlformats.org/officeDocument/2006/relationships/image" Target="../media/image114.svg"/><Relationship Id="rId77" Type="http://schemas.openxmlformats.org/officeDocument/2006/relationships/image" Target="../media/image122.svg"/><Relationship Id="rId8" Type="http://schemas.openxmlformats.org/officeDocument/2006/relationships/image" Target="../media/image7.png"/><Relationship Id="rId51" Type="http://schemas.openxmlformats.org/officeDocument/2006/relationships/image" Target="../media/image96.svg"/><Relationship Id="rId72" Type="http://schemas.openxmlformats.org/officeDocument/2006/relationships/image" Target="../media/image117.png"/><Relationship Id="rId3" Type="http://schemas.openxmlformats.org/officeDocument/2006/relationships/image" Target="../media/image2.svg"/><Relationship Id="rId12" Type="http://schemas.openxmlformats.org/officeDocument/2006/relationships/image" Target="../media/image11.png"/><Relationship Id="rId17" Type="http://schemas.openxmlformats.org/officeDocument/2006/relationships/image" Target="../media/image62.svg"/><Relationship Id="rId25" Type="http://schemas.openxmlformats.org/officeDocument/2006/relationships/image" Target="../media/image70.svg"/><Relationship Id="rId33" Type="http://schemas.openxmlformats.org/officeDocument/2006/relationships/image" Target="../media/image78.svg"/><Relationship Id="rId38" Type="http://schemas.openxmlformats.org/officeDocument/2006/relationships/image" Target="../media/image83.png"/><Relationship Id="rId46" Type="http://schemas.openxmlformats.org/officeDocument/2006/relationships/image" Target="../media/image91.png"/><Relationship Id="rId59" Type="http://schemas.openxmlformats.org/officeDocument/2006/relationships/image" Target="../media/image104.svg"/><Relationship Id="rId67" Type="http://schemas.openxmlformats.org/officeDocument/2006/relationships/image" Target="../media/image112.svg"/><Relationship Id="rId20" Type="http://schemas.openxmlformats.org/officeDocument/2006/relationships/image" Target="../media/image65.png"/><Relationship Id="rId41" Type="http://schemas.openxmlformats.org/officeDocument/2006/relationships/image" Target="../media/image86.svg"/><Relationship Id="rId54" Type="http://schemas.openxmlformats.org/officeDocument/2006/relationships/image" Target="../media/image99.png"/><Relationship Id="rId62" Type="http://schemas.openxmlformats.org/officeDocument/2006/relationships/image" Target="../media/image107.png"/><Relationship Id="rId70" Type="http://schemas.openxmlformats.org/officeDocument/2006/relationships/image" Target="../media/image115.png"/><Relationship Id="rId75" Type="http://schemas.openxmlformats.org/officeDocument/2006/relationships/image" Target="../media/image120.svg"/><Relationship Id="rId1" Type="http://schemas.openxmlformats.org/officeDocument/2006/relationships/slideLayout" Target="../slideLayouts/slideLayout7.xml"/><Relationship Id="rId6" Type="http://schemas.openxmlformats.org/officeDocument/2006/relationships/image" Target="../media/image5.png"/><Relationship Id="rId15" Type="http://schemas.openxmlformats.org/officeDocument/2006/relationships/image" Target="../media/image60.svg"/><Relationship Id="rId23" Type="http://schemas.openxmlformats.org/officeDocument/2006/relationships/image" Target="../media/image68.svg"/><Relationship Id="rId28" Type="http://schemas.openxmlformats.org/officeDocument/2006/relationships/image" Target="../media/image73.png"/><Relationship Id="rId36" Type="http://schemas.openxmlformats.org/officeDocument/2006/relationships/image" Target="../media/image81.png"/><Relationship Id="rId49" Type="http://schemas.openxmlformats.org/officeDocument/2006/relationships/image" Target="../media/image94.svg"/><Relationship Id="rId57" Type="http://schemas.openxmlformats.org/officeDocument/2006/relationships/image" Target="../media/image102.svg"/><Relationship Id="rId10" Type="http://schemas.openxmlformats.org/officeDocument/2006/relationships/image" Target="../media/image9.png"/><Relationship Id="rId31" Type="http://schemas.openxmlformats.org/officeDocument/2006/relationships/image" Target="../media/image76.svg"/><Relationship Id="rId44" Type="http://schemas.openxmlformats.org/officeDocument/2006/relationships/image" Target="../media/image89.png"/><Relationship Id="rId52" Type="http://schemas.openxmlformats.org/officeDocument/2006/relationships/image" Target="../media/image97.png"/><Relationship Id="rId60" Type="http://schemas.openxmlformats.org/officeDocument/2006/relationships/image" Target="../media/image105.png"/><Relationship Id="rId65" Type="http://schemas.openxmlformats.org/officeDocument/2006/relationships/image" Target="../media/image110.svg"/><Relationship Id="rId73" Type="http://schemas.openxmlformats.org/officeDocument/2006/relationships/image" Target="../media/image118.svg"/><Relationship Id="rId4" Type="http://schemas.openxmlformats.org/officeDocument/2006/relationships/image" Target="../media/image3.png"/><Relationship Id="rId9" Type="http://schemas.openxmlformats.org/officeDocument/2006/relationships/image" Target="../media/image8.svg"/><Relationship Id="rId13" Type="http://schemas.openxmlformats.org/officeDocument/2006/relationships/image" Target="../media/image12.png"/><Relationship Id="rId18" Type="http://schemas.openxmlformats.org/officeDocument/2006/relationships/image" Target="../media/image63.png"/><Relationship Id="rId39" Type="http://schemas.openxmlformats.org/officeDocument/2006/relationships/image" Target="../media/image84.svg"/><Relationship Id="rId34" Type="http://schemas.openxmlformats.org/officeDocument/2006/relationships/image" Target="../media/image79.png"/><Relationship Id="rId50" Type="http://schemas.openxmlformats.org/officeDocument/2006/relationships/image" Target="../media/image95.png"/><Relationship Id="rId55" Type="http://schemas.openxmlformats.org/officeDocument/2006/relationships/image" Target="../media/image100.svg"/><Relationship Id="rId76" Type="http://schemas.openxmlformats.org/officeDocument/2006/relationships/image" Target="../media/image121.png"/><Relationship Id="rId7" Type="http://schemas.openxmlformats.org/officeDocument/2006/relationships/image" Target="../media/image6.svg"/><Relationship Id="rId71" Type="http://schemas.openxmlformats.org/officeDocument/2006/relationships/image" Target="../media/image116.svg"/><Relationship Id="rId2" Type="http://schemas.openxmlformats.org/officeDocument/2006/relationships/image" Target="../media/image1.png"/><Relationship Id="rId29" Type="http://schemas.openxmlformats.org/officeDocument/2006/relationships/image" Target="../media/image74.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4.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8.sv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Freeform 2"/>
          <p:cNvSpPr/>
          <p:nvPr/>
        </p:nvSpPr>
        <p:spPr>
          <a:xfrm>
            <a:off x="5266591" y="1993122"/>
            <a:ext cx="1096758" cy="2374869"/>
          </a:xfrm>
          <a:custGeom>
            <a:avLst/>
            <a:gdLst/>
            <a:ahLst/>
            <a:cxnLst/>
            <a:rect l="l" t="t" r="r" b="b"/>
            <a:pathLst>
              <a:path w="1096758" h="2374869">
                <a:moveTo>
                  <a:pt x="0" y="0"/>
                </a:moveTo>
                <a:lnTo>
                  <a:pt x="1096758" y="0"/>
                </a:lnTo>
                <a:lnTo>
                  <a:pt x="1096758" y="2374869"/>
                </a:lnTo>
                <a:lnTo>
                  <a:pt x="0" y="23748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48849" y="-289847"/>
            <a:ext cx="7412198" cy="11605547"/>
            <a:chOff x="0" y="0"/>
            <a:chExt cx="9882931" cy="15474063"/>
          </a:xfrm>
        </p:grpSpPr>
        <p:sp>
          <p:nvSpPr>
            <p:cNvPr id="4" name="Freeform 4"/>
            <p:cNvSpPr/>
            <p:nvPr/>
          </p:nvSpPr>
          <p:spPr>
            <a:xfrm flipH="1">
              <a:off x="2310697" y="2774078"/>
              <a:ext cx="7572234" cy="7902711"/>
            </a:xfrm>
            <a:custGeom>
              <a:avLst/>
              <a:gdLst/>
              <a:ahLst/>
              <a:cxnLst/>
              <a:rect l="l" t="t" r="r" b="b"/>
              <a:pathLst>
                <a:path w="7572234" h="7902711">
                  <a:moveTo>
                    <a:pt x="7572234" y="0"/>
                  </a:moveTo>
                  <a:lnTo>
                    <a:pt x="0" y="0"/>
                  </a:lnTo>
                  <a:lnTo>
                    <a:pt x="0" y="7902711"/>
                  </a:lnTo>
                  <a:lnTo>
                    <a:pt x="7572234" y="7902711"/>
                  </a:lnTo>
                  <a:lnTo>
                    <a:pt x="757223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0" y="0"/>
              <a:ext cx="4621395" cy="3587883"/>
            </a:xfrm>
            <a:custGeom>
              <a:avLst/>
              <a:gdLst/>
              <a:ahLst/>
              <a:cxnLst/>
              <a:rect l="l" t="t" r="r" b="b"/>
              <a:pathLst>
                <a:path w="4621395" h="3587883">
                  <a:moveTo>
                    <a:pt x="0" y="0"/>
                  </a:moveTo>
                  <a:lnTo>
                    <a:pt x="4621395" y="0"/>
                  </a:lnTo>
                  <a:lnTo>
                    <a:pt x="4621395" y="3587883"/>
                  </a:lnTo>
                  <a:lnTo>
                    <a:pt x="0" y="35878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778837" y="7060864"/>
              <a:ext cx="2525727" cy="5670000"/>
            </a:xfrm>
            <a:custGeom>
              <a:avLst/>
              <a:gdLst/>
              <a:ahLst/>
              <a:cxnLst/>
              <a:rect l="l" t="t" r="r" b="b"/>
              <a:pathLst>
                <a:path w="2525727" h="5670000">
                  <a:moveTo>
                    <a:pt x="0" y="0"/>
                  </a:moveTo>
                  <a:lnTo>
                    <a:pt x="2525727" y="0"/>
                  </a:lnTo>
                  <a:lnTo>
                    <a:pt x="2525727" y="5669999"/>
                  </a:lnTo>
                  <a:lnTo>
                    <a:pt x="0" y="56699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5024864" y="9987663"/>
              <a:ext cx="4648477" cy="5486400"/>
            </a:xfrm>
            <a:custGeom>
              <a:avLst/>
              <a:gdLst/>
              <a:ahLst/>
              <a:cxnLst/>
              <a:rect l="l" t="t" r="r" b="b"/>
              <a:pathLst>
                <a:path w="4648477" h="5486400">
                  <a:moveTo>
                    <a:pt x="0" y="0"/>
                  </a:moveTo>
                  <a:lnTo>
                    <a:pt x="4648477" y="0"/>
                  </a:lnTo>
                  <a:lnTo>
                    <a:pt x="4648477" y="5486400"/>
                  </a:lnTo>
                  <a:lnTo>
                    <a:pt x="0" y="5486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grpSp>
        <p:nvGrpSpPr>
          <p:cNvPr id="9" name="Group 9"/>
          <p:cNvGrpSpPr/>
          <p:nvPr/>
        </p:nvGrpSpPr>
        <p:grpSpPr>
          <a:xfrm>
            <a:off x="11454980" y="555090"/>
            <a:ext cx="10749342" cy="947220"/>
            <a:chOff x="0" y="0"/>
            <a:chExt cx="2662240" cy="234594"/>
          </a:xfrm>
        </p:grpSpPr>
        <p:sp>
          <p:nvSpPr>
            <p:cNvPr id="10" name="Freeform 10"/>
            <p:cNvSpPr/>
            <p:nvPr/>
          </p:nvSpPr>
          <p:spPr>
            <a:xfrm>
              <a:off x="0" y="0"/>
              <a:ext cx="2662240" cy="234594"/>
            </a:xfrm>
            <a:custGeom>
              <a:avLst/>
              <a:gdLst/>
              <a:ahLst/>
              <a:cxnLst/>
              <a:rect l="l" t="t" r="r" b="b"/>
              <a:pathLst>
                <a:path w="2662240" h="234594">
                  <a:moveTo>
                    <a:pt x="76591" y="0"/>
                  </a:moveTo>
                  <a:lnTo>
                    <a:pt x="2585650" y="0"/>
                  </a:lnTo>
                  <a:cubicBezTo>
                    <a:pt x="2627950" y="0"/>
                    <a:pt x="2662240" y="34291"/>
                    <a:pt x="2662240" y="76591"/>
                  </a:cubicBezTo>
                  <a:lnTo>
                    <a:pt x="2662240" y="158003"/>
                  </a:lnTo>
                  <a:cubicBezTo>
                    <a:pt x="2662240" y="178316"/>
                    <a:pt x="2654171" y="197797"/>
                    <a:pt x="2639807" y="212161"/>
                  </a:cubicBezTo>
                  <a:cubicBezTo>
                    <a:pt x="2625444" y="226524"/>
                    <a:pt x="2605963" y="234594"/>
                    <a:pt x="2585650" y="234594"/>
                  </a:cubicBezTo>
                  <a:lnTo>
                    <a:pt x="76591" y="234594"/>
                  </a:lnTo>
                  <a:cubicBezTo>
                    <a:pt x="34291" y="234594"/>
                    <a:pt x="0" y="200303"/>
                    <a:pt x="0" y="158003"/>
                  </a:cubicBezTo>
                  <a:lnTo>
                    <a:pt x="0" y="76591"/>
                  </a:lnTo>
                  <a:cubicBezTo>
                    <a:pt x="0" y="34291"/>
                    <a:pt x="34291" y="0"/>
                    <a:pt x="76591" y="0"/>
                  </a:cubicBezTo>
                  <a:close/>
                </a:path>
              </a:pathLst>
            </a:custGeom>
            <a:solidFill>
              <a:srgbClr val="FEFEFE"/>
            </a:solidFill>
          </p:spPr>
          <p:txBody>
            <a:bodyPr/>
            <a:lstStyle/>
            <a:p>
              <a:endParaRPr lang="zh-TW" altLang="en-US"/>
            </a:p>
          </p:txBody>
        </p:sp>
        <p:sp>
          <p:nvSpPr>
            <p:cNvPr id="11" name="TextBox 11"/>
            <p:cNvSpPr txBox="1"/>
            <p:nvPr/>
          </p:nvSpPr>
          <p:spPr>
            <a:xfrm>
              <a:off x="0" y="-38100"/>
              <a:ext cx="2662240" cy="272694"/>
            </a:xfrm>
            <a:prstGeom prst="rect">
              <a:avLst/>
            </a:prstGeom>
          </p:spPr>
          <p:txBody>
            <a:bodyPr lIns="50800" tIns="50800" rIns="50800" bIns="50800" rtlCol="0" anchor="ctr"/>
            <a:lstStyle/>
            <a:p>
              <a:pPr algn="ctr">
                <a:lnSpc>
                  <a:spcPts val="2940"/>
                </a:lnSpc>
              </a:pPr>
              <a:endParaRPr dirty="0"/>
            </a:p>
          </p:txBody>
        </p:sp>
      </p:grpSp>
      <p:sp>
        <p:nvSpPr>
          <p:cNvPr id="12" name="Freeform 12"/>
          <p:cNvSpPr/>
          <p:nvPr/>
        </p:nvSpPr>
        <p:spPr>
          <a:xfrm>
            <a:off x="14687306" y="663658"/>
            <a:ext cx="3251796" cy="741503"/>
          </a:xfrm>
          <a:custGeom>
            <a:avLst/>
            <a:gdLst/>
            <a:ahLst/>
            <a:cxnLst/>
            <a:rect l="l" t="t" r="r" b="b"/>
            <a:pathLst>
              <a:path w="4335728" h="988670">
                <a:moveTo>
                  <a:pt x="0" y="0"/>
                </a:moveTo>
                <a:lnTo>
                  <a:pt x="4335729" y="0"/>
                </a:lnTo>
                <a:lnTo>
                  <a:pt x="4335729" y="988670"/>
                </a:lnTo>
                <a:lnTo>
                  <a:pt x="0" y="988670"/>
                </a:lnTo>
                <a:lnTo>
                  <a:pt x="0" y="0"/>
                </a:lnTo>
                <a:close/>
              </a:path>
            </a:pathLst>
          </a:custGeom>
          <a:blipFill>
            <a:blip r:embed="rId12"/>
            <a:stretch>
              <a:fillRect/>
            </a:stretch>
          </a:blipFill>
        </p:spPr>
      </p:sp>
      <p:sp>
        <p:nvSpPr>
          <p:cNvPr id="13" name="Freeform 13"/>
          <p:cNvSpPr/>
          <p:nvPr/>
        </p:nvSpPr>
        <p:spPr>
          <a:xfrm>
            <a:off x="11797787" y="623528"/>
            <a:ext cx="2624597" cy="810344"/>
          </a:xfrm>
          <a:custGeom>
            <a:avLst/>
            <a:gdLst/>
            <a:ahLst/>
            <a:cxnLst/>
            <a:rect l="l" t="t" r="r" b="b"/>
            <a:pathLst>
              <a:path w="3499463" h="1080459">
                <a:moveTo>
                  <a:pt x="0" y="0"/>
                </a:moveTo>
                <a:lnTo>
                  <a:pt x="3499463" y="0"/>
                </a:lnTo>
                <a:lnTo>
                  <a:pt x="3499463" y="1080459"/>
                </a:lnTo>
                <a:lnTo>
                  <a:pt x="0" y="1080459"/>
                </a:lnTo>
                <a:lnTo>
                  <a:pt x="0" y="0"/>
                </a:lnTo>
                <a:close/>
              </a:path>
            </a:pathLst>
          </a:custGeom>
          <a:blipFill>
            <a:blip r:embed="rId13"/>
            <a:stretch>
              <a:fillRect/>
            </a:stretch>
          </a:blipFill>
        </p:spPr>
      </p:sp>
      <p:sp>
        <p:nvSpPr>
          <p:cNvPr id="14" name="TextBox 14"/>
          <p:cNvSpPr txBox="1"/>
          <p:nvPr/>
        </p:nvSpPr>
        <p:spPr>
          <a:xfrm>
            <a:off x="7518519" y="3873905"/>
            <a:ext cx="9980307" cy="2773952"/>
          </a:xfrm>
          <a:prstGeom prst="rect">
            <a:avLst/>
          </a:prstGeom>
        </p:spPr>
        <p:txBody>
          <a:bodyPr lIns="0" tIns="0" rIns="0" bIns="0" rtlCol="0" anchor="t">
            <a:spAutoFit/>
          </a:bodyPr>
          <a:lstStyle/>
          <a:p>
            <a:pPr algn="l">
              <a:lnSpc>
                <a:spcPts val="10895"/>
              </a:lnSpc>
            </a:pPr>
            <a:r>
              <a:rPr lang="en-US" sz="9474" b="1" dirty="0">
                <a:solidFill>
                  <a:srgbClr val="F7B4A7"/>
                </a:solidFill>
                <a:latin typeface="Noto Sans TC" panose="020B0200000000000000" pitchFamily="34" charset="-120"/>
                <a:ea typeface="Noto Sans TC" panose="020B0200000000000000" pitchFamily="34" charset="-120"/>
                <a:cs typeface="Noto Sans T Chinese Bold"/>
                <a:sym typeface="Noto Sans T Chinese Bold"/>
              </a:rPr>
              <a:t>教學實踐研究計畫</a:t>
            </a:r>
          </a:p>
          <a:p>
            <a:pPr algn="l">
              <a:lnSpc>
                <a:spcPts val="10895"/>
              </a:lnSpc>
            </a:pPr>
            <a:r>
              <a:rPr lang="en-US" sz="9474" b="1" dirty="0">
                <a:solidFill>
                  <a:srgbClr val="F7B4A7"/>
                </a:solidFill>
                <a:latin typeface="Noto Sans TC" panose="020B0200000000000000" pitchFamily="34" charset="-120"/>
                <a:ea typeface="Noto Sans TC" panose="020B0200000000000000" pitchFamily="34" charset="-120"/>
                <a:cs typeface="Noto Sans T Chinese Bold"/>
                <a:sym typeface="Noto Sans T Chinese Bold"/>
              </a:rPr>
              <a:t>校內徵件說明會</a:t>
            </a:r>
          </a:p>
        </p:txBody>
      </p:sp>
      <p:sp>
        <p:nvSpPr>
          <p:cNvPr id="15" name="TextBox 15"/>
          <p:cNvSpPr txBox="1"/>
          <p:nvPr/>
        </p:nvSpPr>
        <p:spPr>
          <a:xfrm>
            <a:off x="7518519" y="2594380"/>
            <a:ext cx="6927237" cy="936625"/>
          </a:xfrm>
          <a:prstGeom prst="rect">
            <a:avLst/>
          </a:prstGeom>
        </p:spPr>
        <p:txBody>
          <a:bodyPr lIns="0" tIns="0" rIns="0" bIns="0" rtlCol="0" anchor="t">
            <a:spAutoFit/>
          </a:bodyPr>
          <a:lstStyle/>
          <a:p>
            <a:pPr marL="0" lvl="0" indent="0" algn="l">
              <a:lnSpc>
                <a:spcPts val="7699"/>
              </a:lnSpc>
              <a:spcBef>
                <a:spcPct val="0"/>
              </a:spcBef>
            </a:pPr>
            <a:r>
              <a:rPr lang="en-US" sz="5499" b="1" u="none" strike="noStrike" spc="670" dirty="0">
                <a:solidFill>
                  <a:srgbClr val="94DDDE"/>
                </a:solidFill>
                <a:latin typeface="Noto Sans TC" panose="020B0200000000000000" pitchFamily="34" charset="-120"/>
                <a:ea typeface="Noto Sans TC" panose="020B0200000000000000" pitchFamily="34" charset="-120"/>
                <a:cs typeface="Noto Sans T Chinese Bold"/>
                <a:sym typeface="Noto Sans T Chinese Bold"/>
              </a:rPr>
              <a:t>114學年度</a:t>
            </a:r>
          </a:p>
        </p:txBody>
      </p:sp>
      <p:sp>
        <p:nvSpPr>
          <p:cNvPr id="16" name="TextBox 16"/>
          <p:cNvSpPr txBox="1"/>
          <p:nvPr/>
        </p:nvSpPr>
        <p:spPr>
          <a:xfrm>
            <a:off x="7518519" y="6876457"/>
            <a:ext cx="8595821" cy="671345"/>
          </a:xfrm>
          <a:prstGeom prst="rect">
            <a:avLst/>
          </a:prstGeom>
        </p:spPr>
        <p:txBody>
          <a:bodyPr lIns="0" tIns="0" rIns="0" bIns="0" rtlCol="0" anchor="t">
            <a:spAutoFit/>
          </a:bodyPr>
          <a:lstStyle/>
          <a:p>
            <a:pPr marL="0" lvl="0" indent="0" algn="l">
              <a:lnSpc>
                <a:spcPts val="5560"/>
              </a:lnSpc>
              <a:spcBef>
                <a:spcPct val="0"/>
              </a:spcBef>
            </a:pPr>
            <a:r>
              <a:rPr lang="en-US" sz="3972" b="1" u="none" strike="noStrike" spc="484" dirty="0">
                <a:solidFill>
                  <a:srgbClr val="94DDDE"/>
                </a:solidFill>
                <a:latin typeface="Noto Sans TC" panose="020B0200000000000000" pitchFamily="34" charset="-120"/>
                <a:ea typeface="Noto Sans TC" panose="020B0200000000000000" pitchFamily="34" charset="-120"/>
                <a:cs typeface="Noto Sans T Chinese Bold"/>
                <a:sym typeface="Noto Sans T Chinese Bold"/>
              </a:rPr>
              <a:t>教務處教學資源暨發展中心</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531401086"/>
              </p:ext>
            </p:extLst>
          </p:nvPr>
        </p:nvGraphicFramePr>
        <p:xfrm>
          <a:off x="828675" y="3527513"/>
          <a:ext cx="16631187" cy="5137987"/>
        </p:xfrm>
        <a:graphic>
          <a:graphicData uri="http://schemas.openxmlformats.org/drawingml/2006/table">
            <a:tbl>
              <a:tblPr/>
              <a:tblGrid>
                <a:gridCol w="5543729">
                  <a:extLst>
                    <a:ext uri="{9D8B030D-6E8A-4147-A177-3AD203B41FA5}">
                      <a16:colId xmlns:a16="http://schemas.microsoft.com/office/drawing/2014/main" val="20000"/>
                    </a:ext>
                  </a:extLst>
                </a:gridCol>
                <a:gridCol w="5543729">
                  <a:extLst>
                    <a:ext uri="{9D8B030D-6E8A-4147-A177-3AD203B41FA5}">
                      <a16:colId xmlns:a16="http://schemas.microsoft.com/office/drawing/2014/main" val="20001"/>
                    </a:ext>
                  </a:extLst>
                </a:gridCol>
                <a:gridCol w="5543729">
                  <a:extLst>
                    <a:ext uri="{9D8B030D-6E8A-4147-A177-3AD203B41FA5}">
                      <a16:colId xmlns:a16="http://schemas.microsoft.com/office/drawing/2014/main" val="20002"/>
                    </a:ext>
                  </a:extLst>
                </a:gridCol>
              </a:tblGrid>
              <a:tr h="988363">
                <a:tc>
                  <a:txBody>
                    <a:bodyPr/>
                    <a:lstStyle/>
                    <a:p>
                      <a:pPr algn="ctr">
                        <a:lnSpc>
                          <a:spcPts val="4899"/>
                        </a:lnSpc>
                        <a:defRPr/>
                      </a:pPr>
                      <a:r>
                        <a:rPr lang="en-US" sz="2800" spc="419" dirty="0">
                          <a:solidFill>
                            <a:srgbClr val="FEFEFE"/>
                          </a:solidFill>
                          <a:latin typeface="Noto Sans TC" panose="020B0200000000000000" pitchFamily="34" charset="-120"/>
                          <a:ea typeface="Noto Sans TC" panose="020B0200000000000000" pitchFamily="34" charset="-120"/>
                          <a:cs typeface="王漢宗特黑體"/>
                          <a:sym typeface="王漢宗特黑體"/>
                        </a:rPr>
                        <a:t>人事費</a:t>
                      </a:r>
                      <a:endParaRPr lang="en-US" sz="1000"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0" cap="flat" cmpd="sng" algn="ctr">
                      <a:solidFill>
                        <a:srgbClr val="2B4B82"/>
                      </a:solidFill>
                      <a:prstDash val="solid"/>
                      <a:round/>
                      <a:headEnd type="none" w="med" len="med"/>
                      <a:tailEnd type="none" w="med" len="med"/>
                    </a:lnB>
                    <a:solidFill>
                      <a:srgbClr val="2B4B82"/>
                    </a:solidFill>
                  </a:tcPr>
                </a:tc>
                <a:tc>
                  <a:txBody>
                    <a:bodyPr/>
                    <a:lstStyle/>
                    <a:p>
                      <a:pPr algn="ctr">
                        <a:lnSpc>
                          <a:spcPts val="4899"/>
                        </a:lnSpc>
                        <a:defRPr/>
                      </a:pPr>
                      <a:r>
                        <a:rPr lang="en-US" sz="2800" spc="419" dirty="0">
                          <a:solidFill>
                            <a:srgbClr val="2B4B82"/>
                          </a:solidFill>
                          <a:latin typeface="Noto Sans TC" panose="020B0200000000000000" pitchFamily="34" charset="-120"/>
                          <a:ea typeface="Noto Sans TC" panose="020B0200000000000000" pitchFamily="34" charset="-120"/>
                          <a:cs typeface="王漢宗特黑體"/>
                          <a:sym typeface="王漢宗特黑體"/>
                        </a:rPr>
                        <a:t>業務費</a:t>
                      </a:r>
                      <a:endParaRPr lang="en-US" sz="1000"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94DDDE"/>
                    </a:solidFill>
                  </a:tcPr>
                </a:tc>
                <a:tc>
                  <a:txBody>
                    <a:bodyPr/>
                    <a:lstStyle/>
                    <a:p>
                      <a:pPr algn="ctr">
                        <a:lnSpc>
                          <a:spcPts val="4899"/>
                        </a:lnSpc>
                        <a:defRPr/>
                      </a:pPr>
                      <a:r>
                        <a:rPr lang="zh-TW" altLang="en-US" sz="2800" spc="419" dirty="0">
                          <a:solidFill>
                            <a:srgbClr val="FEFEFE"/>
                          </a:solidFill>
                          <a:latin typeface="Noto Sans TC" panose="020B0200000000000000" pitchFamily="34" charset="-120"/>
                          <a:ea typeface="Noto Sans TC" panose="020B0200000000000000" pitchFamily="34" charset="-120"/>
                          <a:cs typeface="王漢宗特黑體"/>
                          <a:sym typeface="王漢宗特黑體"/>
                        </a:rPr>
                        <a:t>其它</a:t>
                      </a:r>
                      <a:endParaRPr lang="en-US" sz="1000"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0" cap="flat" cmpd="sng" algn="ctr">
                      <a:solidFill>
                        <a:srgbClr val="2B4B82"/>
                      </a:solidFill>
                      <a:prstDash val="solid"/>
                      <a:round/>
                      <a:headEnd type="none" w="med" len="med"/>
                      <a:tailEnd type="none" w="med" len="med"/>
                    </a:lnB>
                    <a:solidFill>
                      <a:srgbClr val="2B4B82"/>
                    </a:solidFill>
                  </a:tcPr>
                </a:tc>
                <a:extLst>
                  <a:ext uri="{0D108BD9-81ED-4DB2-BD59-A6C34878D82A}">
                    <a16:rowId xmlns:a16="http://schemas.microsoft.com/office/drawing/2014/main" val="10000"/>
                  </a:ext>
                </a:extLst>
              </a:tr>
              <a:tr h="1037406">
                <a:tc rowSpan="2">
                  <a:txBody>
                    <a:bodyPr/>
                    <a:lstStyle/>
                    <a:p>
                      <a:pPr algn="ctr">
                        <a:lnSpc>
                          <a:spcPts val="4049"/>
                        </a:lnSpc>
                        <a:defRPr/>
                      </a:pPr>
                      <a:r>
                        <a:rPr lang="en-US" sz="2400" dirty="0">
                          <a:solidFill>
                            <a:srgbClr val="2B4B82"/>
                          </a:solidFill>
                          <a:latin typeface="Noto Sans TC" panose="020B0200000000000000" pitchFamily="34" charset="-120"/>
                          <a:ea typeface="Noto Sans TC" panose="020B0200000000000000" pitchFamily="34" charset="-120"/>
                          <a:cs typeface="Noto Sans T Chinese"/>
                          <a:sym typeface="Noto Sans T Chinese"/>
                        </a:rPr>
                        <a:t>計畫主持人費請編列</a:t>
                      </a:r>
                      <a:endParaRPr lang="en-US" sz="2400" dirty="0"/>
                    </a:p>
                    <a:p>
                      <a:pPr algn="ctr">
                        <a:lnSpc>
                          <a:spcPts val="4049"/>
                        </a:lnSpc>
                      </a:pPr>
                      <a:r>
                        <a:rPr lang="en-US" sz="2400" dirty="0">
                          <a:solidFill>
                            <a:srgbClr val="2B4B82"/>
                          </a:solidFill>
                          <a:latin typeface="Noto Sans TC" panose="020B0200000000000000" pitchFamily="34" charset="-120"/>
                          <a:ea typeface="Noto Sans TC" panose="020B0200000000000000" pitchFamily="34" charset="-120"/>
                          <a:cs typeface="Noto Sans T Chinese"/>
                          <a:sym typeface="Noto Sans T Chinese"/>
                        </a:rPr>
                        <a:t>補充保費2.11%</a:t>
                      </a: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0"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rowSpan="2">
                  <a:txBody>
                    <a:bodyPr/>
                    <a:lstStyle/>
                    <a:p>
                      <a:pPr algn="ctr">
                        <a:lnSpc>
                          <a:spcPts val="4049"/>
                        </a:lnSpc>
                        <a:defRPr/>
                      </a:pPr>
                      <a:r>
                        <a:rPr lang="en-US" sz="2400" dirty="0">
                          <a:solidFill>
                            <a:srgbClr val="2B4B82"/>
                          </a:solidFill>
                          <a:latin typeface="Noto Sans TC" panose="020B0200000000000000" pitchFamily="34" charset="-120"/>
                          <a:ea typeface="Noto Sans TC" panose="020B0200000000000000" pitchFamily="34" charset="-120"/>
                          <a:cs typeface="Noto Sans T Chinese"/>
                          <a:sym typeface="Noto Sans T Chinese"/>
                        </a:rPr>
                        <a:t>不得編列國外差旅費</a:t>
                      </a:r>
                      <a:endParaRPr lang="en-US" sz="2400"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rowSpan="4">
                  <a:txBody>
                    <a:bodyPr/>
                    <a:lstStyle/>
                    <a:p>
                      <a:pPr algn="ctr">
                        <a:lnSpc>
                          <a:spcPts val="4049"/>
                        </a:lnSpc>
                        <a:defRPr/>
                      </a:pPr>
                      <a:r>
                        <a:rPr lang="en-US" sz="2400" dirty="0">
                          <a:solidFill>
                            <a:srgbClr val="2B4B82"/>
                          </a:solidFill>
                          <a:latin typeface="Noto Sans TC" panose="020B0200000000000000" pitchFamily="34" charset="-120"/>
                          <a:ea typeface="Noto Sans TC" panose="020B0200000000000000" pitchFamily="34" charset="-120"/>
                          <a:cs typeface="Noto Sans T Chinese"/>
                          <a:sym typeface="Noto Sans T Chinese"/>
                        </a:rPr>
                        <a:t>一年期計畫書頁數至多25頁，多年期</a:t>
                      </a:r>
                      <a:br>
                        <a:rPr lang="en-US" sz="2400" dirty="0">
                          <a:solidFill>
                            <a:srgbClr val="2B4B82"/>
                          </a:solidFill>
                          <a:latin typeface="Noto Sans TC" panose="020B0200000000000000" pitchFamily="34" charset="-120"/>
                          <a:ea typeface="Noto Sans TC" panose="020B0200000000000000" pitchFamily="34" charset="-120"/>
                          <a:cs typeface="Noto Sans T Chinese"/>
                          <a:sym typeface="Noto Sans T Chinese"/>
                        </a:rPr>
                      </a:br>
                      <a:r>
                        <a:rPr lang="en-US" sz="2400" dirty="0">
                          <a:solidFill>
                            <a:srgbClr val="2B4B82"/>
                          </a:solidFill>
                          <a:latin typeface="Noto Sans TC" panose="020B0200000000000000" pitchFamily="34" charset="-120"/>
                          <a:ea typeface="Noto Sans TC" panose="020B0200000000000000" pitchFamily="34" charset="-120"/>
                          <a:cs typeface="Noto Sans T Chinese"/>
                          <a:sym typeface="Noto Sans T Chinese"/>
                        </a:rPr>
                        <a:t>不得超過40頁，包括參考文獻及附件</a:t>
                      </a:r>
                      <a:br>
                        <a:rPr lang="en-US" sz="2400" dirty="0">
                          <a:solidFill>
                            <a:srgbClr val="2B4B82"/>
                          </a:solidFill>
                          <a:latin typeface="Noto Sans TC" panose="020B0200000000000000" pitchFamily="34" charset="-120"/>
                          <a:ea typeface="Noto Sans TC" panose="020B0200000000000000" pitchFamily="34" charset="-120"/>
                          <a:cs typeface="Noto Sans T Chinese"/>
                          <a:sym typeface="Noto Sans T Chinese"/>
                        </a:rPr>
                      </a:br>
                      <a:endParaRPr lang="en-US" sz="2400" dirty="0">
                        <a:solidFill>
                          <a:srgbClr val="2B4B82"/>
                        </a:solidFill>
                        <a:latin typeface="Noto Sans TC" panose="020B0200000000000000" pitchFamily="34" charset="-120"/>
                        <a:ea typeface="Noto Sans TC" panose="020B0200000000000000" pitchFamily="34" charset="-120"/>
                        <a:cs typeface="Noto Sans T Chinese"/>
                        <a:sym typeface="Noto Sans T Chinese"/>
                      </a:endParaRPr>
                    </a:p>
                    <a:p>
                      <a:pPr algn="ctr">
                        <a:lnSpc>
                          <a:spcPts val="4049"/>
                        </a:lnSpc>
                        <a:defRPr/>
                      </a:pPr>
                      <a:r>
                        <a:rPr lang="en-US" sz="3200" b="1" spc="300" dirty="0">
                          <a:solidFill>
                            <a:srgbClr val="C00000"/>
                          </a:solidFill>
                          <a:latin typeface="Noto Sans TC" panose="020B0200000000000000" pitchFamily="34" charset="-120"/>
                          <a:ea typeface="Noto Sans TC" panose="020B0200000000000000" pitchFamily="34" charset="-120"/>
                          <a:cs typeface="Noto Sans T Chinese"/>
                          <a:sym typeface="Noto Sans T Chinese"/>
                        </a:rPr>
                        <a:t>超出部分，不予審查</a:t>
                      </a:r>
                      <a:endParaRPr lang="en-US" sz="3200" b="1" spc="300" dirty="0">
                        <a:solidFill>
                          <a:srgbClr val="C00000"/>
                        </a:solidFill>
                      </a:endParaRP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0"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1037406">
                <a:tc vMerge="1">
                  <a:txBody>
                    <a:bodyPr/>
                    <a:lstStyle/>
                    <a:p>
                      <a:pPr algn="ctr">
                        <a:lnSpc>
                          <a:spcPts val="4049"/>
                        </a:lnSpc>
                        <a:defRPr/>
                      </a:pPr>
                      <a:r>
                        <a:rPr lang="en-US" sz="2699">
                          <a:solidFill>
                            <a:srgbClr val="2B4B82"/>
                          </a:solidFill>
                          <a:latin typeface="Noto Sans T Chinese"/>
                          <a:ea typeface="Noto Sans T Chinese"/>
                          <a:cs typeface="Noto Sans T Chinese"/>
                          <a:sym typeface="Noto Sans T Chinese"/>
                        </a:rPr>
                        <a:t>計畫主持人費請編列</a:t>
                      </a:r>
                      <a:endParaRPr lang="en-US" sz="1100"/>
                    </a:p>
                    <a:p>
                      <a:pPr algn="ctr">
                        <a:lnSpc>
                          <a:spcPts val="4049"/>
                        </a:lnSpc>
                      </a:pPr>
                      <a:r>
                        <a:rPr lang="en-US" sz="2699">
                          <a:solidFill>
                            <a:srgbClr val="2B4B82"/>
                          </a:solidFill>
                          <a:latin typeface="Noto Sans T Chinese"/>
                          <a:ea typeface="Noto Sans T Chinese"/>
                          <a:cs typeface="Noto Sans T Chinese"/>
                          <a:sym typeface="Noto Sans T Chinese"/>
                        </a:rPr>
                        <a:t>補充保費2.11%</a:t>
                      </a: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0"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vMerge="1">
                  <a:txBody>
                    <a:bodyPr/>
                    <a:lstStyle/>
                    <a:p>
                      <a:pPr algn="ctr">
                        <a:lnSpc>
                          <a:spcPts val="4049"/>
                        </a:lnSpc>
                        <a:defRPr/>
                      </a:pPr>
                      <a:r>
                        <a:rPr lang="en-US" sz="2699">
                          <a:solidFill>
                            <a:srgbClr val="2B4B82"/>
                          </a:solidFill>
                          <a:latin typeface="Noto Sans T Chinese"/>
                          <a:ea typeface="Noto Sans T Chinese"/>
                          <a:cs typeface="Noto Sans T Chinese"/>
                          <a:sym typeface="Noto Sans T Chinese"/>
                        </a:rPr>
                        <a:t>不得編列國外差旅費</a:t>
                      </a:r>
                      <a:endParaRPr lang="en-US" sz="110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vMerge="1">
                  <a:txBody>
                    <a:bodyPr/>
                    <a:lstStyle/>
                    <a:p>
                      <a:pPr algn="just">
                        <a:lnSpc>
                          <a:spcPts val="4049"/>
                        </a:lnSpc>
                        <a:defRPr/>
                      </a:pPr>
                      <a:r>
                        <a:rPr lang="en-US" sz="2699">
                          <a:solidFill>
                            <a:srgbClr val="2B4B82"/>
                          </a:solidFill>
                          <a:latin typeface="Noto Sans T Chinese"/>
                          <a:ea typeface="Noto Sans T Chinese"/>
                          <a:cs typeface="Noto Sans T Chinese"/>
                          <a:sym typeface="Noto Sans T Chinese"/>
                        </a:rPr>
                        <a:t>一年期計畫書頁數至多25頁，多年期不得超過40頁，包括參考文獻及附件；超出部分，不予審查</a:t>
                      </a:r>
                      <a:endParaRPr lang="en-US" sz="110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0"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extLst>
                  <a:ext uri="{0D108BD9-81ED-4DB2-BD59-A6C34878D82A}">
                    <a16:rowId xmlns:a16="http://schemas.microsoft.com/office/drawing/2014/main" val="10002"/>
                  </a:ext>
                </a:extLst>
              </a:tr>
              <a:tr h="1037406">
                <a:tc rowSpan="2">
                  <a:txBody>
                    <a:bodyPr/>
                    <a:lstStyle/>
                    <a:p>
                      <a:pPr algn="ctr">
                        <a:lnSpc>
                          <a:spcPts val="4049"/>
                        </a:lnSpc>
                        <a:defRPr/>
                      </a:pPr>
                      <a:r>
                        <a:rPr lang="en-US" sz="2400" dirty="0">
                          <a:solidFill>
                            <a:srgbClr val="2B4B82"/>
                          </a:solidFill>
                          <a:latin typeface="Noto Sans TC" panose="020B0200000000000000" pitchFamily="34" charset="-120"/>
                          <a:ea typeface="Noto Sans TC" panose="020B0200000000000000" pitchFamily="34" charset="-120"/>
                          <a:cs typeface="Noto Sans T Chinese"/>
                          <a:sym typeface="Noto Sans T Chinese"/>
                        </a:rPr>
                        <a:t>未依職級期程聘任</a:t>
                      </a:r>
                      <a:endParaRPr lang="en-US" sz="2400" dirty="0"/>
                    </a:p>
                    <a:p>
                      <a:pPr algn="ctr">
                        <a:lnSpc>
                          <a:spcPts val="4049"/>
                        </a:lnSpc>
                      </a:pPr>
                      <a:r>
                        <a:rPr lang="en-US" sz="2400" dirty="0">
                          <a:solidFill>
                            <a:srgbClr val="2B4B82"/>
                          </a:solidFill>
                          <a:latin typeface="Noto Sans TC" panose="020B0200000000000000" pitchFamily="34" charset="-120"/>
                          <a:ea typeface="Noto Sans TC" panose="020B0200000000000000" pitchFamily="34" charset="-120"/>
                          <a:cs typeface="Noto Sans T Chinese"/>
                          <a:sym typeface="Noto Sans T Chinese"/>
                        </a:rPr>
                        <a:t>剩餘經費不得流用</a:t>
                      </a: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rowSpan="2">
                  <a:txBody>
                    <a:bodyPr/>
                    <a:lstStyle/>
                    <a:p>
                      <a:pPr algn="ctr">
                        <a:lnSpc>
                          <a:spcPts val="4049"/>
                        </a:lnSpc>
                        <a:defRPr/>
                      </a:pPr>
                      <a:r>
                        <a:rPr lang="en-US" sz="2400" dirty="0">
                          <a:solidFill>
                            <a:srgbClr val="2B4B82"/>
                          </a:solidFill>
                          <a:latin typeface="Noto Sans TC" panose="020B0200000000000000" pitchFamily="34" charset="-120"/>
                          <a:ea typeface="Noto Sans TC" panose="020B0200000000000000" pitchFamily="34" charset="-120"/>
                          <a:cs typeface="Noto Sans T Chinese"/>
                          <a:sym typeface="Noto Sans T Chinese"/>
                        </a:rPr>
                        <a:t>不得編列</a:t>
                      </a:r>
                      <a:endParaRPr lang="en-US" sz="2400" dirty="0"/>
                    </a:p>
                    <a:p>
                      <a:pPr algn="ctr">
                        <a:lnSpc>
                          <a:spcPts val="4049"/>
                        </a:lnSpc>
                      </a:pPr>
                      <a:r>
                        <a:rPr lang="en-US" sz="2400" dirty="0">
                          <a:solidFill>
                            <a:srgbClr val="2B4B82"/>
                          </a:solidFill>
                          <a:latin typeface="Noto Sans TC" panose="020B0200000000000000" pitchFamily="34" charset="-120"/>
                          <a:ea typeface="Noto Sans TC" panose="020B0200000000000000" pitchFamily="34" charset="-120"/>
                          <a:cs typeface="Noto Sans T Chinese"/>
                          <a:sym typeface="Noto Sans T Chinese"/>
                        </a:rPr>
                        <a:t>獎金、禮券、現金券</a:t>
                      </a: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vMerge="1">
                  <a:txBody>
                    <a:bodyPr/>
                    <a:lstStyle/>
                    <a:p>
                      <a:pPr algn="just">
                        <a:lnSpc>
                          <a:spcPts val="4049"/>
                        </a:lnSpc>
                        <a:defRPr/>
                      </a:pPr>
                      <a:r>
                        <a:rPr lang="en-US" sz="2699">
                          <a:solidFill>
                            <a:srgbClr val="2B4B82"/>
                          </a:solidFill>
                          <a:latin typeface="Noto Sans T Chinese"/>
                          <a:ea typeface="Noto Sans T Chinese"/>
                          <a:cs typeface="Noto Sans T Chinese"/>
                          <a:sym typeface="Noto Sans T Chinese"/>
                        </a:rPr>
                        <a:t>一年期計畫書頁數至多25頁，多年期不得超過40頁，包括參考文獻及附件；超出部分，不予審查</a:t>
                      </a:r>
                      <a:endParaRPr lang="en-US" sz="110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0"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extLst>
                  <a:ext uri="{0D108BD9-81ED-4DB2-BD59-A6C34878D82A}">
                    <a16:rowId xmlns:a16="http://schemas.microsoft.com/office/drawing/2014/main" val="10003"/>
                  </a:ext>
                </a:extLst>
              </a:tr>
              <a:tr h="1037406">
                <a:tc vMerge="1">
                  <a:txBody>
                    <a:bodyPr/>
                    <a:lstStyle/>
                    <a:p>
                      <a:pPr algn="ctr">
                        <a:lnSpc>
                          <a:spcPts val="4049"/>
                        </a:lnSpc>
                        <a:defRPr/>
                      </a:pPr>
                      <a:r>
                        <a:rPr lang="en-US" sz="2699">
                          <a:solidFill>
                            <a:srgbClr val="2B4B82"/>
                          </a:solidFill>
                          <a:latin typeface="Noto Sans T Chinese"/>
                          <a:ea typeface="Noto Sans T Chinese"/>
                          <a:cs typeface="Noto Sans T Chinese"/>
                          <a:sym typeface="Noto Sans T Chinese"/>
                        </a:rPr>
                        <a:t>未依職級期程聘任</a:t>
                      </a:r>
                      <a:endParaRPr lang="en-US" sz="1100"/>
                    </a:p>
                    <a:p>
                      <a:pPr algn="ctr">
                        <a:lnSpc>
                          <a:spcPts val="4049"/>
                        </a:lnSpc>
                      </a:pPr>
                      <a:r>
                        <a:rPr lang="en-US" sz="2699">
                          <a:solidFill>
                            <a:srgbClr val="2B4B82"/>
                          </a:solidFill>
                          <a:latin typeface="Noto Sans T Chinese"/>
                          <a:ea typeface="Noto Sans T Chinese"/>
                          <a:cs typeface="Noto Sans T Chinese"/>
                          <a:sym typeface="Noto Sans T Chinese"/>
                        </a:rPr>
                        <a:t>剩餘經費不得流用</a:t>
                      </a: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vMerge="1">
                  <a:txBody>
                    <a:bodyPr/>
                    <a:lstStyle/>
                    <a:p>
                      <a:pPr algn="ctr">
                        <a:lnSpc>
                          <a:spcPts val="4049"/>
                        </a:lnSpc>
                        <a:defRPr/>
                      </a:pPr>
                      <a:r>
                        <a:rPr lang="en-US" sz="2699">
                          <a:solidFill>
                            <a:srgbClr val="2B4B82"/>
                          </a:solidFill>
                          <a:latin typeface="Noto Sans T Chinese"/>
                          <a:ea typeface="Noto Sans T Chinese"/>
                          <a:cs typeface="Noto Sans T Chinese"/>
                          <a:sym typeface="Noto Sans T Chinese"/>
                        </a:rPr>
                        <a:t>不得編列</a:t>
                      </a:r>
                      <a:endParaRPr lang="en-US" sz="1100"/>
                    </a:p>
                    <a:p>
                      <a:pPr algn="ctr">
                        <a:lnSpc>
                          <a:spcPts val="4049"/>
                        </a:lnSpc>
                      </a:pPr>
                      <a:r>
                        <a:rPr lang="en-US" sz="2699">
                          <a:solidFill>
                            <a:srgbClr val="2B4B82"/>
                          </a:solidFill>
                          <a:latin typeface="Noto Sans T Chinese"/>
                          <a:ea typeface="Noto Sans T Chinese"/>
                          <a:cs typeface="Noto Sans T Chinese"/>
                          <a:sym typeface="Noto Sans T Chinese"/>
                        </a:rPr>
                        <a:t>獎金、禮券、現金券</a:t>
                      </a: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vMerge="1">
                  <a:txBody>
                    <a:bodyPr/>
                    <a:lstStyle/>
                    <a:p>
                      <a:pPr algn="just">
                        <a:lnSpc>
                          <a:spcPts val="4049"/>
                        </a:lnSpc>
                        <a:defRPr/>
                      </a:pPr>
                      <a:r>
                        <a:rPr lang="en-US" sz="2699">
                          <a:solidFill>
                            <a:srgbClr val="2B4B82"/>
                          </a:solidFill>
                          <a:latin typeface="Noto Sans T Chinese"/>
                          <a:ea typeface="Noto Sans T Chinese"/>
                          <a:cs typeface="Noto Sans T Chinese"/>
                          <a:sym typeface="Noto Sans T Chinese"/>
                        </a:rPr>
                        <a:t>一年期計畫書頁數至多25頁，多年期不得超過40頁，包括參考文獻及附件；超出部分，不予審查</a:t>
                      </a:r>
                      <a:endParaRPr lang="en-US" sz="110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0"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extLst>
                  <a:ext uri="{0D108BD9-81ED-4DB2-BD59-A6C34878D82A}">
                    <a16:rowId xmlns:a16="http://schemas.microsoft.com/office/drawing/2014/main" val="10004"/>
                  </a:ext>
                </a:extLst>
              </a:tr>
            </a:tbl>
          </a:graphicData>
        </a:graphic>
      </p:graphicFrame>
      <p:sp>
        <p:nvSpPr>
          <p:cNvPr id="3" name="Freeform 3"/>
          <p:cNvSpPr/>
          <p:nvPr/>
        </p:nvSpPr>
        <p:spPr>
          <a:xfrm flipH="1">
            <a:off x="16156640" y="-326960"/>
            <a:ext cx="2691600" cy="2711319"/>
          </a:xfrm>
          <a:custGeom>
            <a:avLst/>
            <a:gdLst/>
            <a:ahLst/>
            <a:cxnLst/>
            <a:rect l="l" t="t" r="r" b="b"/>
            <a:pathLst>
              <a:path w="2691600" h="2711319">
                <a:moveTo>
                  <a:pt x="2691600" y="0"/>
                </a:moveTo>
                <a:lnTo>
                  <a:pt x="0" y="0"/>
                </a:lnTo>
                <a:lnTo>
                  <a:pt x="0" y="2711320"/>
                </a:lnTo>
                <a:lnTo>
                  <a:pt x="2691600" y="2711320"/>
                </a:lnTo>
                <a:lnTo>
                  <a:pt x="269160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a:off x="12551674" y="-275969"/>
            <a:ext cx="3426653" cy="2660329"/>
          </a:xfrm>
          <a:custGeom>
            <a:avLst/>
            <a:gdLst/>
            <a:ahLst/>
            <a:cxnLst/>
            <a:rect l="l" t="t" r="r" b="b"/>
            <a:pathLst>
              <a:path w="3426653" h="2660329">
                <a:moveTo>
                  <a:pt x="3426654" y="0"/>
                </a:moveTo>
                <a:lnTo>
                  <a:pt x="0" y="0"/>
                </a:lnTo>
                <a:lnTo>
                  <a:pt x="0" y="2660329"/>
                </a:lnTo>
                <a:lnTo>
                  <a:pt x="3426654" y="2660329"/>
                </a:lnTo>
                <a:lnTo>
                  <a:pt x="342665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1028700" y="1294687"/>
            <a:ext cx="9724231" cy="1296099"/>
          </a:xfrm>
          <a:prstGeom prst="rect">
            <a:avLst/>
          </a:prstGeom>
        </p:spPr>
        <p:txBody>
          <a:bodyPr lIns="0" tIns="0" rIns="0" bIns="0" rtlCol="0" anchor="t">
            <a:spAutoFit/>
          </a:bodyPr>
          <a:lstStyle/>
          <a:p>
            <a:pPr marL="0" lvl="0" indent="0" algn="just">
              <a:lnSpc>
                <a:spcPts val="10705"/>
              </a:lnSpc>
              <a:spcBef>
                <a:spcPct val="0"/>
              </a:spcBef>
            </a:pPr>
            <a:r>
              <a:rPr lang="en-US" sz="8000" b="1" spc="300"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經費編列重點提醒</a:t>
            </a:r>
          </a:p>
        </p:txBody>
      </p:sp>
      <p:sp>
        <p:nvSpPr>
          <p:cNvPr id="6" name="Freeform 6"/>
          <p:cNvSpPr/>
          <p:nvPr/>
        </p:nvSpPr>
        <p:spPr>
          <a:xfrm>
            <a:off x="11805863" y="-2616031"/>
            <a:ext cx="1491622" cy="3229890"/>
          </a:xfrm>
          <a:custGeom>
            <a:avLst/>
            <a:gdLst/>
            <a:ahLst/>
            <a:cxnLst/>
            <a:rect l="l" t="t" r="r" b="b"/>
            <a:pathLst>
              <a:path w="1491622" h="3229890">
                <a:moveTo>
                  <a:pt x="0" y="0"/>
                </a:moveTo>
                <a:lnTo>
                  <a:pt x="1491622" y="0"/>
                </a:lnTo>
                <a:lnTo>
                  <a:pt x="1491622" y="3229890"/>
                </a:lnTo>
                <a:lnTo>
                  <a:pt x="0" y="32298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0" y="9378850"/>
            <a:ext cx="18288000" cy="910276"/>
            <a:chOff x="0" y="0"/>
            <a:chExt cx="4816593" cy="239744"/>
          </a:xfrm>
        </p:grpSpPr>
        <p:sp>
          <p:nvSpPr>
            <p:cNvPr id="8" name="Freeform 8"/>
            <p:cNvSpPr/>
            <p:nvPr/>
          </p:nvSpPr>
          <p:spPr>
            <a:xfrm>
              <a:off x="0" y="0"/>
              <a:ext cx="4816592" cy="239744"/>
            </a:xfrm>
            <a:custGeom>
              <a:avLst/>
              <a:gdLst/>
              <a:ahLst/>
              <a:cxnLst/>
              <a:rect l="l" t="t" r="r" b="b"/>
              <a:pathLst>
                <a:path w="4816592" h="239744">
                  <a:moveTo>
                    <a:pt x="0" y="0"/>
                  </a:moveTo>
                  <a:lnTo>
                    <a:pt x="4816592" y="0"/>
                  </a:lnTo>
                  <a:lnTo>
                    <a:pt x="4816592" y="239744"/>
                  </a:lnTo>
                  <a:lnTo>
                    <a:pt x="0" y="239744"/>
                  </a:lnTo>
                  <a:close/>
                </a:path>
              </a:pathLst>
            </a:custGeom>
            <a:solidFill>
              <a:srgbClr val="2B4B82"/>
            </a:solidFill>
          </p:spPr>
        </p:sp>
        <p:sp>
          <p:nvSpPr>
            <p:cNvPr id="9" name="TextBox 9"/>
            <p:cNvSpPr txBox="1"/>
            <p:nvPr/>
          </p:nvSpPr>
          <p:spPr>
            <a:xfrm>
              <a:off x="0" y="-38100"/>
              <a:ext cx="4816593" cy="277844"/>
            </a:xfrm>
            <a:prstGeom prst="rect">
              <a:avLst/>
            </a:prstGeom>
          </p:spPr>
          <p:txBody>
            <a:bodyPr lIns="50800" tIns="50800" rIns="50800" bIns="50800" rtlCol="0" anchor="ctr"/>
            <a:lstStyle/>
            <a:p>
              <a:pPr algn="ctr">
                <a:lnSpc>
                  <a:spcPts val="2940"/>
                </a:lnSpc>
              </a:pPr>
              <a:endParaRPr dirty="0"/>
            </a:p>
          </p:txBody>
        </p:sp>
      </p:grpSp>
      <p:sp>
        <p:nvSpPr>
          <p:cNvPr id="10" name="TextBox 10"/>
          <p:cNvSpPr txBox="1"/>
          <p:nvPr/>
        </p:nvSpPr>
        <p:spPr>
          <a:xfrm>
            <a:off x="10080480" y="9539312"/>
            <a:ext cx="9980307" cy="437620"/>
          </a:xfrm>
          <a:prstGeom prst="rect">
            <a:avLst/>
          </a:prstGeom>
        </p:spPr>
        <p:txBody>
          <a:bodyPr lIns="0" tIns="0" rIns="0" bIns="0" rtlCol="0" anchor="t">
            <a:spAutoFit/>
          </a:bodyPr>
          <a:lstStyle/>
          <a:p>
            <a:pPr marL="0" lvl="0" indent="0" algn="l">
              <a:lnSpc>
                <a:spcPts val="3740"/>
              </a:lnSpc>
              <a:spcBef>
                <a:spcPct val="0"/>
              </a:spcBef>
            </a:pPr>
            <a:r>
              <a:rPr lang="en-US" sz="2672" spc="325" dirty="0">
                <a:solidFill>
                  <a:srgbClr val="FEFEFE"/>
                </a:solidFill>
                <a:latin typeface="Noto Sans TC" panose="020B0200000000000000" pitchFamily="34" charset="-120"/>
                <a:ea typeface="Noto Sans TC" panose="020B0200000000000000" pitchFamily="34" charset="-120"/>
                <a:cs typeface="Noto Sans T Chinese"/>
                <a:sym typeface="Noto Sans T Chinese"/>
              </a:rPr>
              <a:t>114學年度_</a:t>
            </a:r>
            <a:r>
              <a:rPr lang="en-US" sz="2672" u="none" strike="noStrike" spc="325" dirty="0">
                <a:solidFill>
                  <a:srgbClr val="FEFEFE"/>
                </a:solidFill>
                <a:latin typeface="Noto Sans TC" panose="020B0200000000000000" pitchFamily="34" charset="-120"/>
                <a:ea typeface="Noto Sans TC" panose="020B0200000000000000" pitchFamily="34" charset="-120"/>
                <a:cs typeface="Noto Sans T Chinese"/>
                <a:sym typeface="Noto Sans T Chinese"/>
              </a:rPr>
              <a:t>教學實踐研究計畫校內徵件說明會</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01761173"/>
              </p:ext>
            </p:extLst>
          </p:nvPr>
        </p:nvGraphicFramePr>
        <p:xfrm>
          <a:off x="5867400" y="416961"/>
          <a:ext cx="11963400" cy="9501345"/>
        </p:xfrm>
        <a:graphic>
          <a:graphicData uri="http://schemas.openxmlformats.org/drawingml/2006/table">
            <a:tbl>
              <a:tblPr/>
              <a:tblGrid>
                <a:gridCol w="11963400">
                  <a:extLst>
                    <a:ext uri="{9D8B030D-6E8A-4147-A177-3AD203B41FA5}">
                      <a16:colId xmlns:a16="http://schemas.microsoft.com/office/drawing/2014/main" val="20000"/>
                    </a:ext>
                  </a:extLst>
                </a:gridCol>
              </a:tblGrid>
              <a:tr h="937976">
                <a:tc>
                  <a:txBody>
                    <a:bodyPr/>
                    <a:lstStyle/>
                    <a:p>
                      <a:pPr algn="l">
                        <a:lnSpc>
                          <a:spcPts val="3295"/>
                        </a:lnSpc>
                        <a:defRPr/>
                      </a:pPr>
                      <a:r>
                        <a:rPr lang="en-US" sz="3200" spc="300" dirty="0">
                          <a:solidFill>
                            <a:srgbClr val="F7B4A7"/>
                          </a:solidFill>
                          <a:latin typeface="Noto Sans TC" panose="020B0200000000000000" pitchFamily="34" charset="-120"/>
                          <a:ea typeface="Noto Sans TC" panose="020B0200000000000000" pitchFamily="34" charset="-120"/>
                          <a:cs typeface="王漢宗特黑體"/>
                          <a:sym typeface="王漢宗特黑體"/>
                        </a:rPr>
                        <a:t>獎勵金</a:t>
                      </a:r>
                      <a:endParaRPr lang="en-US" sz="3200" spc="300" dirty="0"/>
                    </a:p>
                  </a:txBody>
                  <a:tcPr marL="190500" marR="190500" marT="190500" marB="190500" anchor="b">
                    <a:lnL w="47625" cap="flat" cmpd="sng" algn="ctr">
                      <a:solidFill>
                        <a:srgbClr val="2B4B82"/>
                      </a:solidFill>
                      <a:prstDash val="solid"/>
                      <a:round/>
                      <a:headEnd type="none" w="med" len="med"/>
                      <a:tailEnd type="none" w="med" len="med"/>
                    </a:lnL>
                    <a:lnR w="47625" cap="flat" cmpd="sng" algn="ctr">
                      <a:solidFill>
                        <a:srgbClr val="2B4B82"/>
                      </a:solidFill>
                      <a:prstDash val="solid"/>
                      <a:round/>
                      <a:headEnd type="none" w="med" len="med"/>
                      <a:tailEnd type="none" w="med" len="med"/>
                    </a:lnR>
                    <a:lnT w="47625" cap="flat" cmpd="sng" algn="ctr">
                      <a:solidFill>
                        <a:srgbClr val="2B4B82"/>
                      </a:solidFill>
                      <a:prstDash val="solid"/>
                      <a:round/>
                      <a:headEnd type="none" w="med" len="med"/>
                      <a:tailEnd type="none" w="med" len="med"/>
                    </a:lnT>
                    <a:lnB w="47625" cap="flat" cmpd="sng" algn="ctr">
                      <a:solidFill>
                        <a:srgbClr val="2B4B82"/>
                      </a:solidFill>
                      <a:prstDash val="solid"/>
                      <a:round/>
                      <a:headEnd type="none" w="med" len="med"/>
                      <a:tailEnd type="none" w="med" len="med"/>
                    </a:lnB>
                  </a:tcPr>
                </a:tc>
                <a:extLst>
                  <a:ext uri="{0D108BD9-81ED-4DB2-BD59-A6C34878D82A}">
                    <a16:rowId xmlns:a16="http://schemas.microsoft.com/office/drawing/2014/main" val="10000"/>
                  </a:ext>
                </a:extLst>
              </a:tr>
              <a:tr h="1380612">
                <a:tc>
                  <a:txBody>
                    <a:bodyPr/>
                    <a:lstStyle/>
                    <a:p>
                      <a:pPr algn="l">
                        <a:lnSpc>
                          <a:spcPts val="4049"/>
                        </a:lnSpc>
                        <a:defRPr/>
                      </a:pPr>
                      <a:r>
                        <a:rPr lang="en-US" sz="2400" dirty="0">
                          <a:solidFill>
                            <a:srgbClr val="FEFEFE"/>
                          </a:solidFill>
                          <a:latin typeface="Noto Sans TC" panose="020B0200000000000000" pitchFamily="34" charset="-120"/>
                          <a:ea typeface="Noto Sans TC" panose="020B0200000000000000" pitchFamily="34" charset="-120"/>
                          <a:cs typeface="圓體"/>
                          <a:sym typeface="圓體"/>
                        </a:rPr>
                        <a:t>依據國立中興大學申請教育部教學實踐研究計畫獎勵辦法，獲教育部核定補助之教師，頒給獎金二萬元</a:t>
                      </a:r>
                      <a:endParaRPr lang="en-US" sz="2400" dirty="0"/>
                    </a:p>
                  </a:txBody>
                  <a:tcPr marL="190500" marR="190500" marT="190500" marB="190500">
                    <a:lnL w="47625" cap="flat" cmpd="sng" algn="ctr">
                      <a:solidFill>
                        <a:srgbClr val="2B4B82"/>
                      </a:solidFill>
                      <a:prstDash val="solid"/>
                      <a:round/>
                      <a:headEnd type="none" w="med" len="med"/>
                      <a:tailEnd type="none" w="med" len="med"/>
                    </a:lnL>
                    <a:lnR w="47625" cap="flat" cmpd="sng" algn="ctr">
                      <a:solidFill>
                        <a:srgbClr val="2B4B82"/>
                      </a:solidFill>
                      <a:prstDash val="solid"/>
                      <a:round/>
                      <a:headEnd type="none" w="med" len="med"/>
                      <a:tailEnd type="none" w="med" len="med"/>
                    </a:lnR>
                    <a:lnT w="47625" cap="flat" cmpd="sng" algn="ctr">
                      <a:solidFill>
                        <a:srgbClr val="2B4B82"/>
                      </a:solidFill>
                      <a:prstDash val="solid"/>
                      <a:round/>
                      <a:headEnd type="none" w="med" len="med"/>
                      <a:tailEnd type="none" w="med" len="med"/>
                    </a:lnT>
                    <a:lnB w="19050"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1"/>
                  </a:ext>
                </a:extLst>
              </a:tr>
              <a:tr h="1119723">
                <a:tc>
                  <a:txBody>
                    <a:bodyPr/>
                    <a:lstStyle/>
                    <a:p>
                      <a:pPr algn="l">
                        <a:lnSpc>
                          <a:spcPts val="3295"/>
                        </a:lnSpc>
                        <a:defRPr/>
                      </a:pPr>
                      <a:r>
                        <a:rPr lang="en-US" sz="3200" spc="300" dirty="0">
                          <a:solidFill>
                            <a:srgbClr val="F7B4A7"/>
                          </a:solidFill>
                          <a:latin typeface="Noto Sans TC" panose="020B0200000000000000" pitchFamily="34" charset="-120"/>
                          <a:ea typeface="Noto Sans TC" panose="020B0200000000000000" pitchFamily="34" charset="-120"/>
                          <a:cs typeface="王漢宗特黑體"/>
                          <a:sym typeface="王漢宗特黑體"/>
                        </a:rPr>
                        <a:t>納入優聘教師Ⅲ申請條件</a:t>
                      </a:r>
                      <a:endParaRPr lang="en-US" sz="3200" spc="300" dirty="0"/>
                    </a:p>
                  </a:txBody>
                  <a:tcPr marL="190500" marR="190500" marT="190500" marB="190500" anchor="b">
                    <a:lnL w="47625" cap="flat" cmpd="sng" algn="ctr">
                      <a:solidFill>
                        <a:srgbClr val="2B4B82"/>
                      </a:solidFill>
                      <a:prstDash val="solid"/>
                      <a:round/>
                      <a:headEnd type="none" w="med" len="med"/>
                      <a:tailEnd type="none" w="med" len="med"/>
                    </a:lnL>
                    <a:lnR w="47625" cap="flat" cmpd="sng" algn="ctr">
                      <a:solidFill>
                        <a:srgbClr val="2B4B82"/>
                      </a:solidFill>
                      <a:prstDash val="solid"/>
                      <a:round/>
                      <a:headEnd type="none" w="med" len="med"/>
                      <a:tailEnd type="none" w="med" len="med"/>
                    </a:lnR>
                    <a:lnT w="19050" cap="flat" cmpd="sng" algn="ctr">
                      <a:solidFill>
                        <a:srgbClr val="FEFEFE"/>
                      </a:solidFill>
                      <a:prstDash val="solid"/>
                      <a:round/>
                      <a:headEnd type="none" w="med" len="med"/>
                      <a:tailEnd type="none" w="med" len="med"/>
                    </a:lnT>
                    <a:lnB w="47625" cap="flat" cmpd="sng" algn="ctr">
                      <a:solidFill>
                        <a:srgbClr val="2B4B82"/>
                      </a:solidFill>
                      <a:prstDash val="solid"/>
                      <a:round/>
                      <a:headEnd type="none" w="med" len="med"/>
                      <a:tailEnd type="none" w="med" len="med"/>
                    </a:lnB>
                  </a:tcPr>
                </a:tc>
                <a:extLst>
                  <a:ext uri="{0D108BD9-81ED-4DB2-BD59-A6C34878D82A}">
                    <a16:rowId xmlns:a16="http://schemas.microsoft.com/office/drawing/2014/main" val="10002"/>
                  </a:ext>
                </a:extLst>
              </a:tr>
              <a:tr h="1516828">
                <a:tc>
                  <a:txBody>
                    <a:bodyPr/>
                    <a:lstStyle/>
                    <a:p>
                      <a:pPr algn="just">
                        <a:lnSpc>
                          <a:spcPts val="4049"/>
                        </a:lnSpc>
                        <a:defRPr/>
                      </a:pPr>
                      <a:r>
                        <a:rPr lang="en-US" sz="2400" dirty="0">
                          <a:solidFill>
                            <a:srgbClr val="FEFEFE"/>
                          </a:solidFill>
                          <a:latin typeface="Noto Sans TC" panose="020B0200000000000000" pitchFamily="34" charset="-120"/>
                          <a:ea typeface="Noto Sans TC" panose="020B0200000000000000" pitchFamily="34" charset="-120"/>
                          <a:cs typeface="圓體"/>
                          <a:sym typeface="圓體"/>
                        </a:rPr>
                        <a:t>曾於最近三年內獲國家科學及技術委員會年度專題計畫研究主持費、教育部補助大專校院教學實踐研究計畫主持人費共達兩次以上，且最近五年內有傑出表現者</a:t>
                      </a:r>
                      <a:endParaRPr lang="en-US" sz="2400" dirty="0"/>
                    </a:p>
                  </a:txBody>
                  <a:tcPr marL="190500" marR="190500" marT="190500" marB="190500">
                    <a:lnL w="47625" cap="flat" cmpd="sng" algn="ctr">
                      <a:solidFill>
                        <a:srgbClr val="2B4B82"/>
                      </a:solidFill>
                      <a:prstDash val="solid"/>
                      <a:round/>
                      <a:headEnd type="none" w="med" len="med"/>
                      <a:tailEnd type="none" w="med" len="med"/>
                    </a:lnL>
                    <a:lnR w="47625" cap="flat" cmpd="sng" algn="ctr">
                      <a:solidFill>
                        <a:srgbClr val="2B4B82"/>
                      </a:solidFill>
                      <a:prstDash val="solid"/>
                      <a:round/>
                      <a:headEnd type="none" w="med" len="med"/>
                      <a:tailEnd type="none" w="med" len="med"/>
                    </a:lnR>
                    <a:lnT w="47625" cap="flat" cmpd="sng" algn="ctr">
                      <a:solidFill>
                        <a:srgbClr val="2B4B82"/>
                      </a:solidFill>
                      <a:prstDash val="solid"/>
                      <a:round/>
                      <a:headEnd type="none" w="med" len="med"/>
                      <a:tailEnd type="none" w="med" len="med"/>
                    </a:lnT>
                    <a:lnB w="19050"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3"/>
                  </a:ext>
                </a:extLst>
              </a:tr>
              <a:tr h="1119723">
                <a:tc>
                  <a:txBody>
                    <a:bodyPr/>
                    <a:lstStyle/>
                    <a:p>
                      <a:pPr algn="l">
                        <a:lnSpc>
                          <a:spcPts val="3295"/>
                        </a:lnSpc>
                        <a:defRPr/>
                      </a:pPr>
                      <a:r>
                        <a:rPr lang="en-US" sz="3200" spc="300" dirty="0">
                          <a:solidFill>
                            <a:srgbClr val="F7B4A7"/>
                          </a:solidFill>
                          <a:latin typeface="Noto Sans TC" panose="020B0200000000000000" pitchFamily="34" charset="-120"/>
                          <a:ea typeface="Noto Sans TC" panose="020B0200000000000000" pitchFamily="34" charset="-120"/>
                          <a:cs typeface="王漢宗特黑體"/>
                          <a:sym typeface="王漢宗特黑體"/>
                        </a:rPr>
                        <a:t>納入特聘教授Ⅲ申請條件</a:t>
                      </a:r>
                      <a:endParaRPr lang="en-US" sz="3200" spc="300" dirty="0"/>
                    </a:p>
                  </a:txBody>
                  <a:tcPr marL="190500" marR="190500" marT="190500" marB="190500" anchor="b">
                    <a:lnL w="47625" cap="flat" cmpd="sng" algn="ctr">
                      <a:solidFill>
                        <a:srgbClr val="2B4B82"/>
                      </a:solidFill>
                      <a:prstDash val="solid"/>
                      <a:round/>
                      <a:headEnd type="none" w="med" len="med"/>
                      <a:tailEnd type="none" w="med" len="med"/>
                    </a:lnL>
                    <a:lnR w="47625" cap="flat" cmpd="sng" algn="ctr">
                      <a:solidFill>
                        <a:srgbClr val="2B4B82"/>
                      </a:solidFill>
                      <a:prstDash val="solid"/>
                      <a:round/>
                      <a:headEnd type="none" w="med" len="med"/>
                      <a:tailEnd type="none" w="med" len="med"/>
                    </a:lnR>
                    <a:lnT w="19050" cap="flat" cmpd="sng" algn="ctr">
                      <a:solidFill>
                        <a:srgbClr val="FEFEFE"/>
                      </a:solidFill>
                      <a:prstDash val="solid"/>
                      <a:round/>
                      <a:headEnd type="none" w="med" len="med"/>
                      <a:tailEnd type="none" w="med" len="med"/>
                    </a:lnT>
                    <a:lnB w="47625" cap="flat" cmpd="sng" algn="ctr">
                      <a:solidFill>
                        <a:srgbClr val="2B4B82"/>
                      </a:solidFill>
                      <a:prstDash val="solid"/>
                      <a:round/>
                      <a:headEnd type="none" w="med" len="med"/>
                      <a:tailEnd type="none" w="med" len="med"/>
                    </a:lnB>
                  </a:tcPr>
                </a:tc>
                <a:extLst>
                  <a:ext uri="{0D108BD9-81ED-4DB2-BD59-A6C34878D82A}">
                    <a16:rowId xmlns:a16="http://schemas.microsoft.com/office/drawing/2014/main" val="10004"/>
                  </a:ext>
                </a:extLst>
              </a:tr>
              <a:tr h="3426483">
                <a:tc>
                  <a:txBody>
                    <a:bodyPr/>
                    <a:lstStyle/>
                    <a:p>
                      <a:pPr algn="just">
                        <a:lnSpc>
                          <a:spcPts val="4049"/>
                        </a:lnSpc>
                        <a:defRPr/>
                      </a:pPr>
                      <a:r>
                        <a:rPr lang="en-US" sz="2400" dirty="0">
                          <a:solidFill>
                            <a:srgbClr val="FEFEFE"/>
                          </a:solidFill>
                          <a:latin typeface="Noto Sans TC" panose="020B0200000000000000" pitchFamily="34" charset="-120"/>
                          <a:ea typeface="Noto Sans TC" panose="020B0200000000000000" pitchFamily="34" charset="-120"/>
                          <a:cs typeface="圓體"/>
                          <a:sym typeface="圓體"/>
                        </a:rPr>
                        <a:t>1.曾於最近五年內獲本校「教學特優Ⅰ」教師獎，且最近五年內有傑出表現者或獲國家科學及技術委員會年度專題研究計畫研究主持費、教育部補助大專校院教學實踐研究計畫主持人費共達三次以上者。</a:t>
                      </a:r>
                    </a:p>
                    <a:p>
                      <a:pPr algn="just">
                        <a:lnSpc>
                          <a:spcPts val="4049"/>
                        </a:lnSpc>
                        <a:defRPr/>
                      </a:pPr>
                      <a:endParaRPr lang="en-US" sz="2400" dirty="0"/>
                    </a:p>
                    <a:p>
                      <a:pPr algn="just">
                        <a:lnSpc>
                          <a:spcPts val="4049"/>
                        </a:lnSpc>
                      </a:pPr>
                      <a:r>
                        <a:rPr lang="en-US" sz="2400" dirty="0">
                          <a:solidFill>
                            <a:srgbClr val="FEFEFE"/>
                          </a:solidFill>
                          <a:latin typeface="Noto Sans TC" panose="020B0200000000000000" pitchFamily="34" charset="-120"/>
                          <a:ea typeface="Noto Sans TC" panose="020B0200000000000000" pitchFamily="34" charset="-120"/>
                          <a:cs typeface="圓體"/>
                          <a:sym typeface="圓體"/>
                        </a:rPr>
                        <a:t>2.曾於最近十年內獲國家科學及技術委員會年度專題研究計畫研究主持費、教育部補助大專校院教學實踐研究計畫主持人費共達八次以上，且最近五年內有傑出表現者。</a:t>
                      </a:r>
                    </a:p>
                  </a:txBody>
                  <a:tcPr marL="190500" marR="190500" marT="190500" marB="190500">
                    <a:lnL w="47625" cap="flat" cmpd="sng" algn="ctr">
                      <a:solidFill>
                        <a:srgbClr val="2B4B82"/>
                      </a:solidFill>
                      <a:prstDash val="solid"/>
                      <a:round/>
                      <a:headEnd type="none" w="med" len="med"/>
                      <a:tailEnd type="none" w="med" len="med"/>
                    </a:lnL>
                    <a:lnR w="47625" cap="flat" cmpd="sng" algn="ctr">
                      <a:solidFill>
                        <a:srgbClr val="2B4B82"/>
                      </a:solidFill>
                      <a:prstDash val="solid"/>
                      <a:round/>
                      <a:headEnd type="none" w="med" len="med"/>
                      <a:tailEnd type="none" w="med" len="med"/>
                    </a:lnR>
                    <a:lnT w="47625" cap="flat" cmpd="sng" algn="ctr">
                      <a:solidFill>
                        <a:srgbClr val="2B4B82"/>
                      </a:solidFill>
                      <a:prstDash val="solid"/>
                      <a:round/>
                      <a:headEnd type="none" w="med" len="med"/>
                      <a:tailEnd type="none" w="med" len="med"/>
                    </a:lnT>
                    <a:lnB w="47625" cap="flat" cmpd="sng" algn="ctr">
                      <a:solidFill>
                        <a:srgbClr val="2B4B82"/>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Box 3"/>
          <p:cNvSpPr txBox="1"/>
          <p:nvPr/>
        </p:nvSpPr>
        <p:spPr>
          <a:xfrm>
            <a:off x="1028700" y="525795"/>
            <a:ext cx="5961258" cy="2653749"/>
          </a:xfrm>
          <a:prstGeom prst="rect">
            <a:avLst/>
          </a:prstGeom>
        </p:spPr>
        <p:txBody>
          <a:bodyPr lIns="0" tIns="0" rIns="0" bIns="0" rtlCol="0" anchor="t">
            <a:spAutoFit/>
          </a:bodyPr>
          <a:lstStyle/>
          <a:p>
            <a:pPr marL="0" lvl="0" indent="0" algn="just">
              <a:lnSpc>
                <a:spcPts val="10705"/>
              </a:lnSpc>
              <a:spcBef>
                <a:spcPct val="0"/>
              </a:spcBef>
            </a:pPr>
            <a:r>
              <a:rPr lang="en-US" sz="8000" b="1" u="none" strike="noStrike" spc="300" dirty="0">
                <a:solidFill>
                  <a:srgbClr val="94DDDE"/>
                </a:solidFill>
                <a:latin typeface="Noto Sans TC" panose="020B0200000000000000" pitchFamily="34" charset="-120"/>
                <a:ea typeface="Noto Sans TC" panose="020B0200000000000000" pitchFamily="34" charset="-120"/>
                <a:cs typeface="Noto Sans T Chinese Bold"/>
                <a:sym typeface="Noto Sans T Chinese Bold"/>
              </a:rPr>
              <a:t>校內獎勵</a:t>
            </a:r>
          </a:p>
          <a:p>
            <a:pPr marL="0" lvl="0" indent="0" algn="just">
              <a:lnSpc>
                <a:spcPts val="10705"/>
              </a:lnSpc>
              <a:spcBef>
                <a:spcPct val="0"/>
              </a:spcBef>
            </a:pPr>
            <a:r>
              <a:rPr lang="en-US" sz="8000" b="1" u="none" strike="noStrike" spc="300" dirty="0">
                <a:solidFill>
                  <a:srgbClr val="94DDDE"/>
                </a:solidFill>
                <a:latin typeface="Noto Sans TC" panose="020B0200000000000000" pitchFamily="34" charset="-120"/>
                <a:ea typeface="Noto Sans TC" panose="020B0200000000000000" pitchFamily="34" charset="-120"/>
                <a:cs typeface="Noto Sans T Chinese Bold"/>
                <a:sym typeface="Noto Sans T Chinese Bold"/>
              </a:rPr>
              <a:t>規定</a:t>
            </a:r>
          </a:p>
        </p:txBody>
      </p:sp>
      <p:grpSp>
        <p:nvGrpSpPr>
          <p:cNvPr id="4" name="Group 4"/>
          <p:cNvGrpSpPr/>
          <p:nvPr/>
        </p:nvGrpSpPr>
        <p:grpSpPr>
          <a:xfrm>
            <a:off x="-3121353" y="2155805"/>
            <a:ext cx="7627409" cy="8901734"/>
            <a:chOff x="0" y="0"/>
            <a:chExt cx="10169878" cy="11868979"/>
          </a:xfrm>
        </p:grpSpPr>
        <p:sp>
          <p:nvSpPr>
            <p:cNvPr id="5" name="Freeform 5"/>
            <p:cNvSpPr/>
            <p:nvPr/>
          </p:nvSpPr>
          <p:spPr>
            <a:xfrm flipH="1">
              <a:off x="5738943" y="2241800"/>
              <a:ext cx="3223217" cy="3870675"/>
            </a:xfrm>
            <a:custGeom>
              <a:avLst/>
              <a:gdLst/>
              <a:ahLst/>
              <a:cxnLst/>
              <a:rect l="l" t="t" r="r" b="b"/>
              <a:pathLst>
                <a:path w="3223217" h="3870675">
                  <a:moveTo>
                    <a:pt x="3223217" y="0"/>
                  </a:moveTo>
                  <a:lnTo>
                    <a:pt x="0" y="0"/>
                  </a:lnTo>
                  <a:lnTo>
                    <a:pt x="0" y="3870675"/>
                  </a:lnTo>
                  <a:lnTo>
                    <a:pt x="3223217" y="3870675"/>
                  </a:lnTo>
                  <a:lnTo>
                    <a:pt x="3223217"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6774033" y="8377923"/>
              <a:ext cx="3395845" cy="3491056"/>
            </a:xfrm>
            <a:custGeom>
              <a:avLst/>
              <a:gdLst/>
              <a:ahLst/>
              <a:cxnLst/>
              <a:rect l="l" t="t" r="r" b="b"/>
              <a:pathLst>
                <a:path w="3395845" h="3491056">
                  <a:moveTo>
                    <a:pt x="0" y="0"/>
                  </a:moveTo>
                  <a:lnTo>
                    <a:pt x="3395845" y="0"/>
                  </a:lnTo>
                  <a:lnTo>
                    <a:pt x="3395845" y="3491056"/>
                  </a:lnTo>
                  <a:lnTo>
                    <a:pt x="0" y="3491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6925677" y="6240815"/>
              <a:ext cx="3092556" cy="2535896"/>
            </a:xfrm>
            <a:custGeom>
              <a:avLst/>
              <a:gdLst/>
              <a:ahLst/>
              <a:cxnLst/>
              <a:rect l="l" t="t" r="r" b="b"/>
              <a:pathLst>
                <a:path w="3092556" h="2535896">
                  <a:moveTo>
                    <a:pt x="0" y="0"/>
                  </a:moveTo>
                  <a:lnTo>
                    <a:pt x="3092556" y="0"/>
                  </a:lnTo>
                  <a:lnTo>
                    <a:pt x="3092556" y="2535896"/>
                  </a:lnTo>
                  <a:lnTo>
                    <a:pt x="0" y="25358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flipH="1">
              <a:off x="0" y="5624243"/>
              <a:ext cx="6774033" cy="4187584"/>
            </a:xfrm>
            <a:custGeom>
              <a:avLst/>
              <a:gdLst/>
              <a:ahLst/>
              <a:cxnLst/>
              <a:rect l="l" t="t" r="r" b="b"/>
              <a:pathLst>
                <a:path w="6774033" h="4187584">
                  <a:moveTo>
                    <a:pt x="6774033" y="0"/>
                  </a:moveTo>
                  <a:lnTo>
                    <a:pt x="0" y="0"/>
                  </a:lnTo>
                  <a:lnTo>
                    <a:pt x="0" y="4187583"/>
                  </a:lnTo>
                  <a:lnTo>
                    <a:pt x="6774033" y="4187583"/>
                  </a:lnTo>
                  <a:lnTo>
                    <a:pt x="6774033"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3253809" y="0"/>
              <a:ext cx="1815990" cy="4076713"/>
            </a:xfrm>
            <a:custGeom>
              <a:avLst/>
              <a:gdLst/>
              <a:ahLst/>
              <a:cxnLst/>
              <a:rect l="l" t="t" r="r" b="b"/>
              <a:pathLst>
                <a:path w="1815990" h="4076713">
                  <a:moveTo>
                    <a:pt x="0" y="0"/>
                  </a:moveTo>
                  <a:lnTo>
                    <a:pt x="1815991" y="0"/>
                  </a:lnTo>
                  <a:lnTo>
                    <a:pt x="1815991" y="4076713"/>
                  </a:lnTo>
                  <a:lnTo>
                    <a:pt x="0" y="407671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603877747"/>
              </p:ext>
            </p:extLst>
          </p:nvPr>
        </p:nvGraphicFramePr>
        <p:xfrm>
          <a:off x="1028701" y="3527513"/>
          <a:ext cx="16116300" cy="3909732"/>
        </p:xfrm>
        <a:graphic>
          <a:graphicData uri="http://schemas.openxmlformats.org/drawingml/2006/table">
            <a:tbl>
              <a:tblPr/>
              <a:tblGrid>
                <a:gridCol w="5372100">
                  <a:extLst>
                    <a:ext uri="{9D8B030D-6E8A-4147-A177-3AD203B41FA5}">
                      <a16:colId xmlns:a16="http://schemas.microsoft.com/office/drawing/2014/main" val="20000"/>
                    </a:ext>
                  </a:extLst>
                </a:gridCol>
                <a:gridCol w="5372100">
                  <a:extLst>
                    <a:ext uri="{9D8B030D-6E8A-4147-A177-3AD203B41FA5}">
                      <a16:colId xmlns:a16="http://schemas.microsoft.com/office/drawing/2014/main" val="20001"/>
                    </a:ext>
                  </a:extLst>
                </a:gridCol>
                <a:gridCol w="5372100">
                  <a:extLst>
                    <a:ext uri="{9D8B030D-6E8A-4147-A177-3AD203B41FA5}">
                      <a16:colId xmlns:a16="http://schemas.microsoft.com/office/drawing/2014/main" val="20002"/>
                    </a:ext>
                  </a:extLst>
                </a:gridCol>
              </a:tblGrid>
              <a:tr h="988940">
                <a:tc>
                  <a:txBody>
                    <a:bodyPr/>
                    <a:lstStyle/>
                    <a:p>
                      <a:pPr algn="ctr">
                        <a:lnSpc>
                          <a:spcPts val="4899"/>
                        </a:lnSpc>
                        <a:defRPr/>
                      </a:pPr>
                      <a:r>
                        <a:rPr lang="en-US" sz="2800" spc="300" dirty="0">
                          <a:solidFill>
                            <a:srgbClr val="FEFEFE"/>
                          </a:solidFill>
                          <a:latin typeface="Noto Sans TC" panose="020B0200000000000000" pitchFamily="34" charset="-120"/>
                          <a:ea typeface="Noto Sans TC" panose="020B0200000000000000" pitchFamily="34" charset="-120"/>
                          <a:cs typeface="王漢宗特黑體"/>
                          <a:sym typeface="王漢宗特黑體"/>
                        </a:rPr>
                        <a:t>核定時通知須檢附</a:t>
                      </a:r>
                      <a:endParaRPr lang="en-US" sz="2800" spc="300"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0" cap="flat" cmpd="sng" algn="ctr">
                      <a:solidFill>
                        <a:srgbClr val="2B4B82"/>
                      </a:solidFill>
                      <a:prstDash val="solid"/>
                      <a:round/>
                      <a:headEnd type="none" w="med" len="med"/>
                      <a:tailEnd type="none" w="med" len="med"/>
                    </a:lnB>
                    <a:solidFill>
                      <a:srgbClr val="2B4B82"/>
                    </a:solidFill>
                  </a:tcPr>
                </a:tc>
                <a:tc>
                  <a:txBody>
                    <a:bodyPr/>
                    <a:lstStyle/>
                    <a:p>
                      <a:pPr algn="ctr">
                        <a:lnSpc>
                          <a:spcPts val="4899"/>
                        </a:lnSpc>
                        <a:defRPr/>
                      </a:pPr>
                      <a:r>
                        <a:rPr lang="en-US" sz="2800" spc="300" dirty="0">
                          <a:solidFill>
                            <a:srgbClr val="2B4B82"/>
                          </a:solidFill>
                          <a:latin typeface="Noto Sans TC" panose="020B0200000000000000" pitchFamily="34" charset="-120"/>
                          <a:ea typeface="Noto Sans TC" panose="020B0200000000000000" pitchFamily="34" charset="-120"/>
                          <a:cs typeface="王漢宗特黑體"/>
                          <a:sym typeface="王漢宗特黑體"/>
                        </a:rPr>
                        <a:t>研究倫理審查機構</a:t>
                      </a:r>
                      <a:endParaRPr lang="en-US" sz="2800" spc="300"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94DDDE"/>
                    </a:solidFill>
                  </a:tcPr>
                </a:tc>
                <a:tc>
                  <a:txBody>
                    <a:bodyPr/>
                    <a:lstStyle/>
                    <a:p>
                      <a:pPr algn="ctr">
                        <a:lnSpc>
                          <a:spcPts val="4899"/>
                        </a:lnSpc>
                        <a:defRPr/>
                      </a:pPr>
                      <a:r>
                        <a:rPr lang="en-US" sz="2800" spc="300" dirty="0" err="1">
                          <a:solidFill>
                            <a:srgbClr val="FEFEFE"/>
                          </a:solidFill>
                          <a:latin typeface="Noto Sans TC" panose="020B0200000000000000" pitchFamily="34" charset="-120"/>
                          <a:ea typeface="Noto Sans TC" panose="020B0200000000000000" pitchFamily="34" charset="-120"/>
                          <a:cs typeface="王漢宗特黑體"/>
                          <a:sym typeface="王漢宗特黑體"/>
                        </a:rPr>
                        <a:t>研究倫理審查文件</a:t>
                      </a:r>
                      <a:endParaRPr lang="en-US" sz="2800" spc="300"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0" cap="flat" cmpd="sng" algn="ctr">
                      <a:solidFill>
                        <a:srgbClr val="2B4B82"/>
                      </a:solidFill>
                      <a:prstDash val="solid"/>
                      <a:round/>
                      <a:headEnd type="none" w="med" len="med"/>
                      <a:tailEnd type="none" w="med" len="med"/>
                    </a:lnB>
                    <a:solidFill>
                      <a:srgbClr val="2B4B82"/>
                    </a:solidFill>
                  </a:tcPr>
                </a:tc>
                <a:extLst>
                  <a:ext uri="{0D108BD9-81ED-4DB2-BD59-A6C34878D82A}">
                    <a16:rowId xmlns:a16="http://schemas.microsoft.com/office/drawing/2014/main" val="10000"/>
                  </a:ext>
                </a:extLst>
              </a:tr>
              <a:tr h="2920792">
                <a:tc>
                  <a:txBody>
                    <a:bodyPr/>
                    <a:lstStyle/>
                    <a:p>
                      <a:pPr algn="ctr">
                        <a:lnSpc>
                          <a:spcPts val="4049"/>
                        </a:lnSpc>
                        <a:defRPr/>
                      </a:pPr>
                      <a:r>
                        <a:rPr lang="en-US" sz="2400" spc="300" dirty="0">
                          <a:solidFill>
                            <a:srgbClr val="2B4B82"/>
                          </a:solidFill>
                          <a:latin typeface="Noto Sans TC" panose="020B0200000000000000" pitchFamily="34" charset="-120"/>
                          <a:ea typeface="Noto Sans TC" panose="020B0200000000000000" pitchFamily="34" charset="-120"/>
                          <a:cs typeface="Noto Sans T Chinese"/>
                          <a:sym typeface="Noto Sans T Chinese"/>
                        </a:rPr>
                        <a:t>計畫獲教育部核定通過</a:t>
                      </a:r>
                      <a:r>
                        <a:rPr lang="zh-TW" altLang="en-US" sz="2400" spc="300" dirty="0">
                          <a:solidFill>
                            <a:srgbClr val="2B4B82"/>
                          </a:solidFill>
                          <a:latin typeface="Noto Sans TC" panose="020B0200000000000000" pitchFamily="34" charset="-120"/>
                          <a:ea typeface="Noto Sans TC" panose="020B0200000000000000" pitchFamily="34" charset="-120"/>
                          <a:cs typeface="Noto Sans T Chinese"/>
                          <a:sym typeface="Noto Sans T Chinese"/>
                        </a:rPr>
                        <a:t>，</a:t>
                      </a:r>
                      <a:r>
                        <a:rPr lang="en-US" sz="2400" spc="300" dirty="0">
                          <a:solidFill>
                            <a:srgbClr val="2B4B82"/>
                          </a:solidFill>
                          <a:latin typeface="Noto Sans TC" panose="020B0200000000000000" pitchFamily="34" charset="-120"/>
                          <a:ea typeface="Noto Sans TC" panose="020B0200000000000000" pitchFamily="34" charset="-120"/>
                          <a:cs typeface="Noto Sans T Chinese"/>
                          <a:sym typeface="Noto Sans T Chinese"/>
                        </a:rPr>
                        <a:t>會一併註明是否需要取得研究論理審查</a:t>
                      </a:r>
                      <a:endParaRPr lang="en-US" sz="2400" spc="300"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0"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a:txBody>
                    <a:bodyPr/>
                    <a:lstStyle/>
                    <a:p>
                      <a:pPr algn="ctr">
                        <a:lnSpc>
                          <a:spcPts val="4049"/>
                        </a:lnSpc>
                        <a:defRPr/>
                      </a:pPr>
                      <a:r>
                        <a:rPr lang="en-US" sz="2400" spc="300" dirty="0">
                          <a:solidFill>
                            <a:srgbClr val="2B4B82"/>
                          </a:solidFill>
                          <a:latin typeface="Noto Sans TC" panose="020B0200000000000000" pitchFamily="34" charset="-120"/>
                          <a:ea typeface="Noto Sans TC" panose="020B0200000000000000" pitchFamily="34" charset="-120"/>
                          <a:cs typeface="Noto Sans T Chinese"/>
                          <a:sym typeface="Noto Sans T Chinese"/>
                        </a:rPr>
                        <a:t>可參考教育部教學實踐研究計畫官網之各校倫理審查單位及各醫院倫理審查單位</a:t>
                      </a:r>
                      <a:endParaRPr lang="en-US" sz="2400" spc="300"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a:txBody>
                    <a:bodyPr/>
                    <a:lstStyle/>
                    <a:p>
                      <a:pPr algn="ctr">
                        <a:lnSpc>
                          <a:spcPts val="4049"/>
                        </a:lnSpc>
                        <a:defRPr/>
                      </a:pPr>
                      <a:r>
                        <a:rPr lang="en-US" sz="2400" spc="300" dirty="0">
                          <a:solidFill>
                            <a:srgbClr val="2B4B82"/>
                          </a:solidFill>
                          <a:latin typeface="Noto Sans TC" panose="020B0200000000000000" pitchFamily="34" charset="-120"/>
                          <a:ea typeface="Noto Sans TC" panose="020B0200000000000000" pitchFamily="34" charset="-120"/>
                          <a:cs typeface="Noto Sans T Chinese"/>
                          <a:sym typeface="Noto Sans T Chinese"/>
                        </a:rPr>
                        <a:t>研究倫理審查是為執行本計畫所需申請，故其</a:t>
                      </a:r>
                      <a:r>
                        <a:rPr lang="en-US" sz="2400" spc="300" dirty="0">
                          <a:solidFill>
                            <a:srgbClr val="FF0000"/>
                          </a:solidFill>
                          <a:latin typeface="Noto Sans TC" panose="020B0200000000000000" pitchFamily="34" charset="-120"/>
                          <a:ea typeface="Noto Sans TC" panose="020B0200000000000000" pitchFamily="34" charset="-120"/>
                          <a:cs typeface="Noto Sans T Chinese"/>
                          <a:sym typeface="Noto Sans T Chinese"/>
                        </a:rPr>
                        <a:t>名稱、期程及計畫主持人皆應與申請計畫完全相符</a:t>
                      </a:r>
                      <a:endParaRPr lang="en-US" sz="2400" spc="300" dirty="0">
                        <a:solidFill>
                          <a:srgbClr val="FF0000"/>
                        </a:solidFill>
                      </a:endParaRP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0"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bl>
          </a:graphicData>
        </a:graphic>
      </p:graphicFrame>
      <p:sp>
        <p:nvSpPr>
          <p:cNvPr id="3" name="TextBox 3"/>
          <p:cNvSpPr txBox="1"/>
          <p:nvPr/>
        </p:nvSpPr>
        <p:spPr>
          <a:xfrm>
            <a:off x="1028700" y="1294687"/>
            <a:ext cx="9724231" cy="1296099"/>
          </a:xfrm>
          <a:prstGeom prst="rect">
            <a:avLst/>
          </a:prstGeom>
        </p:spPr>
        <p:txBody>
          <a:bodyPr lIns="0" tIns="0" rIns="0" bIns="0" rtlCol="0" anchor="t">
            <a:spAutoFit/>
          </a:bodyPr>
          <a:lstStyle/>
          <a:p>
            <a:pPr marL="0" lvl="0" indent="0" algn="just">
              <a:lnSpc>
                <a:spcPts val="10705"/>
              </a:lnSpc>
              <a:spcBef>
                <a:spcPct val="0"/>
              </a:spcBef>
            </a:pPr>
            <a:r>
              <a:rPr lang="en-US" sz="8000" b="1" spc="300"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研究倫理申請</a:t>
            </a:r>
          </a:p>
        </p:txBody>
      </p:sp>
      <p:sp>
        <p:nvSpPr>
          <p:cNvPr id="4" name="Freeform 4"/>
          <p:cNvSpPr/>
          <p:nvPr/>
        </p:nvSpPr>
        <p:spPr>
          <a:xfrm>
            <a:off x="11564070" y="-2179686"/>
            <a:ext cx="1239427" cy="2683798"/>
          </a:xfrm>
          <a:custGeom>
            <a:avLst/>
            <a:gdLst/>
            <a:ahLst/>
            <a:cxnLst/>
            <a:rect l="l" t="t" r="r" b="b"/>
            <a:pathLst>
              <a:path w="1239427" h="2683798">
                <a:moveTo>
                  <a:pt x="0" y="0"/>
                </a:moveTo>
                <a:lnTo>
                  <a:pt x="1239426" y="0"/>
                </a:lnTo>
                <a:lnTo>
                  <a:pt x="1239426" y="2683798"/>
                </a:lnTo>
                <a:lnTo>
                  <a:pt x="0" y="26837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6519242" y="1537126"/>
            <a:ext cx="3934510" cy="2432242"/>
          </a:xfrm>
          <a:custGeom>
            <a:avLst/>
            <a:gdLst/>
            <a:ahLst/>
            <a:cxnLst/>
            <a:rect l="l" t="t" r="r" b="b"/>
            <a:pathLst>
              <a:path w="3934510" h="2432242">
                <a:moveTo>
                  <a:pt x="0" y="0"/>
                </a:moveTo>
                <a:lnTo>
                  <a:pt x="3934509" y="0"/>
                </a:lnTo>
                <a:lnTo>
                  <a:pt x="3934509" y="2432242"/>
                </a:lnTo>
                <a:lnTo>
                  <a:pt x="0" y="24322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a:off x="16771275" y="232579"/>
            <a:ext cx="1777223" cy="1092184"/>
          </a:xfrm>
          <a:custGeom>
            <a:avLst/>
            <a:gdLst/>
            <a:ahLst/>
            <a:cxnLst/>
            <a:rect l="l" t="t" r="r" b="b"/>
            <a:pathLst>
              <a:path w="1777223" h="1092184">
                <a:moveTo>
                  <a:pt x="1777222" y="0"/>
                </a:moveTo>
                <a:lnTo>
                  <a:pt x="0" y="0"/>
                </a:lnTo>
                <a:lnTo>
                  <a:pt x="0" y="1092184"/>
                </a:lnTo>
                <a:lnTo>
                  <a:pt x="1777222" y="1092184"/>
                </a:lnTo>
                <a:lnTo>
                  <a:pt x="1777222"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11934051" y="-1888540"/>
            <a:ext cx="4585191" cy="4785303"/>
          </a:xfrm>
          <a:custGeom>
            <a:avLst/>
            <a:gdLst/>
            <a:ahLst/>
            <a:cxnLst/>
            <a:rect l="l" t="t" r="r" b="b"/>
            <a:pathLst>
              <a:path w="4585191" h="4785303">
                <a:moveTo>
                  <a:pt x="0" y="0"/>
                </a:moveTo>
                <a:lnTo>
                  <a:pt x="4585191" y="0"/>
                </a:lnTo>
                <a:lnTo>
                  <a:pt x="4585191" y="4785304"/>
                </a:lnTo>
                <a:lnTo>
                  <a:pt x="0" y="47853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8" name="Group 8"/>
          <p:cNvGrpSpPr/>
          <p:nvPr/>
        </p:nvGrpSpPr>
        <p:grpSpPr>
          <a:xfrm>
            <a:off x="0" y="9378850"/>
            <a:ext cx="18288000" cy="910276"/>
            <a:chOff x="0" y="0"/>
            <a:chExt cx="4816593" cy="239744"/>
          </a:xfrm>
        </p:grpSpPr>
        <p:sp>
          <p:nvSpPr>
            <p:cNvPr id="9" name="Freeform 9"/>
            <p:cNvSpPr/>
            <p:nvPr/>
          </p:nvSpPr>
          <p:spPr>
            <a:xfrm>
              <a:off x="0" y="0"/>
              <a:ext cx="4816592" cy="239744"/>
            </a:xfrm>
            <a:custGeom>
              <a:avLst/>
              <a:gdLst/>
              <a:ahLst/>
              <a:cxnLst/>
              <a:rect l="l" t="t" r="r" b="b"/>
              <a:pathLst>
                <a:path w="4816592" h="239744">
                  <a:moveTo>
                    <a:pt x="0" y="0"/>
                  </a:moveTo>
                  <a:lnTo>
                    <a:pt x="4816592" y="0"/>
                  </a:lnTo>
                  <a:lnTo>
                    <a:pt x="4816592" y="239744"/>
                  </a:lnTo>
                  <a:lnTo>
                    <a:pt x="0" y="239744"/>
                  </a:lnTo>
                  <a:close/>
                </a:path>
              </a:pathLst>
            </a:custGeom>
            <a:solidFill>
              <a:srgbClr val="2B4B82"/>
            </a:solidFill>
          </p:spPr>
        </p:sp>
        <p:sp>
          <p:nvSpPr>
            <p:cNvPr id="10" name="TextBox 10"/>
            <p:cNvSpPr txBox="1"/>
            <p:nvPr/>
          </p:nvSpPr>
          <p:spPr>
            <a:xfrm>
              <a:off x="0" y="-38100"/>
              <a:ext cx="4816593" cy="277844"/>
            </a:xfrm>
            <a:prstGeom prst="rect">
              <a:avLst/>
            </a:prstGeom>
          </p:spPr>
          <p:txBody>
            <a:bodyPr lIns="50800" tIns="50800" rIns="50800" bIns="50800" rtlCol="0" anchor="ctr"/>
            <a:lstStyle/>
            <a:p>
              <a:pPr algn="ctr">
                <a:lnSpc>
                  <a:spcPts val="2940"/>
                </a:lnSpc>
              </a:pPr>
              <a:endParaRPr dirty="0"/>
            </a:p>
          </p:txBody>
        </p:sp>
      </p:grpSp>
      <p:sp>
        <p:nvSpPr>
          <p:cNvPr id="11" name="TextBox 11"/>
          <p:cNvSpPr txBox="1"/>
          <p:nvPr/>
        </p:nvSpPr>
        <p:spPr>
          <a:xfrm>
            <a:off x="10080480" y="9539312"/>
            <a:ext cx="9980307" cy="437620"/>
          </a:xfrm>
          <a:prstGeom prst="rect">
            <a:avLst/>
          </a:prstGeom>
        </p:spPr>
        <p:txBody>
          <a:bodyPr lIns="0" tIns="0" rIns="0" bIns="0" rtlCol="0" anchor="t">
            <a:spAutoFit/>
          </a:bodyPr>
          <a:lstStyle/>
          <a:p>
            <a:pPr marL="0" lvl="0" indent="0" algn="l">
              <a:lnSpc>
                <a:spcPts val="3740"/>
              </a:lnSpc>
              <a:spcBef>
                <a:spcPct val="0"/>
              </a:spcBef>
            </a:pPr>
            <a:r>
              <a:rPr lang="en-US" sz="2672" spc="325" dirty="0">
                <a:solidFill>
                  <a:srgbClr val="FEFEFE"/>
                </a:solidFill>
                <a:latin typeface="Noto Sans TC" panose="020B0200000000000000" pitchFamily="34" charset="-120"/>
                <a:ea typeface="Noto Sans TC" panose="020B0200000000000000" pitchFamily="34" charset="-120"/>
                <a:cs typeface="Noto Sans T Chinese"/>
                <a:sym typeface="Noto Sans T Chinese"/>
              </a:rPr>
              <a:t>114學年度_</a:t>
            </a:r>
            <a:r>
              <a:rPr lang="en-US" sz="2672" u="none" strike="noStrike" spc="325" dirty="0">
                <a:solidFill>
                  <a:srgbClr val="FEFEFE"/>
                </a:solidFill>
                <a:latin typeface="Noto Sans TC" panose="020B0200000000000000" pitchFamily="34" charset="-120"/>
                <a:ea typeface="Noto Sans TC" panose="020B0200000000000000" pitchFamily="34" charset="-120"/>
                <a:cs typeface="Noto Sans T Chinese"/>
                <a:sym typeface="Noto Sans T Chinese"/>
              </a:rPr>
              <a:t>教學實踐研究計畫校內徵件說明會</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0" y="9378850"/>
            <a:ext cx="18288000" cy="910276"/>
            <a:chOff x="0" y="0"/>
            <a:chExt cx="4816593" cy="239744"/>
          </a:xfrm>
        </p:grpSpPr>
        <p:sp>
          <p:nvSpPr>
            <p:cNvPr id="3" name="Freeform 3"/>
            <p:cNvSpPr/>
            <p:nvPr/>
          </p:nvSpPr>
          <p:spPr>
            <a:xfrm>
              <a:off x="0" y="0"/>
              <a:ext cx="4816592" cy="239744"/>
            </a:xfrm>
            <a:custGeom>
              <a:avLst/>
              <a:gdLst/>
              <a:ahLst/>
              <a:cxnLst/>
              <a:rect l="l" t="t" r="r" b="b"/>
              <a:pathLst>
                <a:path w="4816592" h="239744">
                  <a:moveTo>
                    <a:pt x="0" y="0"/>
                  </a:moveTo>
                  <a:lnTo>
                    <a:pt x="4816592" y="0"/>
                  </a:lnTo>
                  <a:lnTo>
                    <a:pt x="4816592" y="239744"/>
                  </a:lnTo>
                  <a:lnTo>
                    <a:pt x="0" y="239744"/>
                  </a:lnTo>
                  <a:close/>
                </a:path>
              </a:pathLst>
            </a:custGeom>
            <a:solidFill>
              <a:srgbClr val="2B4B82"/>
            </a:solidFill>
          </p:spPr>
        </p:sp>
        <p:sp>
          <p:nvSpPr>
            <p:cNvPr id="4" name="TextBox 4"/>
            <p:cNvSpPr txBox="1"/>
            <p:nvPr/>
          </p:nvSpPr>
          <p:spPr>
            <a:xfrm>
              <a:off x="0" y="-38100"/>
              <a:ext cx="4816593" cy="277844"/>
            </a:xfrm>
            <a:prstGeom prst="rect">
              <a:avLst/>
            </a:prstGeom>
          </p:spPr>
          <p:txBody>
            <a:bodyPr lIns="50800" tIns="50800" rIns="50800" bIns="50800" rtlCol="0" anchor="ctr"/>
            <a:lstStyle/>
            <a:p>
              <a:pPr algn="ctr">
                <a:lnSpc>
                  <a:spcPts val="2940"/>
                </a:lnSpc>
              </a:pPr>
              <a:endParaRPr dirty="0"/>
            </a:p>
          </p:txBody>
        </p:sp>
      </p:grpSp>
      <p:sp>
        <p:nvSpPr>
          <p:cNvPr id="5" name="Freeform 5"/>
          <p:cNvSpPr/>
          <p:nvPr/>
        </p:nvSpPr>
        <p:spPr>
          <a:xfrm>
            <a:off x="887492" y="90279"/>
            <a:ext cx="16513016" cy="9288572"/>
          </a:xfrm>
          <a:custGeom>
            <a:avLst/>
            <a:gdLst/>
            <a:ahLst/>
            <a:cxnLst/>
            <a:rect l="l" t="t" r="r" b="b"/>
            <a:pathLst>
              <a:path w="16513016" h="9288572">
                <a:moveTo>
                  <a:pt x="0" y="0"/>
                </a:moveTo>
                <a:lnTo>
                  <a:pt x="16513016" y="0"/>
                </a:lnTo>
                <a:lnTo>
                  <a:pt x="16513016" y="9288571"/>
                </a:lnTo>
                <a:lnTo>
                  <a:pt x="0" y="9288571"/>
                </a:lnTo>
                <a:lnTo>
                  <a:pt x="0" y="0"/>
                </a:lnTo>
                <a:close/>
              </a:path>
            </a:pathLst>
          </a:custGeom>
          <a:blipFill>
            <a:blip r:embed="rId2"/>
            <a:stretch>
              <a:fillRect/>
            </a:stretch>
          </a:blipFill>
        </p:spPr>
      </p:sp>
      <p:sp>
        <p:nvSpPr>
          <p:cNvPr id="6" name="TextBox 6"/>
          <p:cNvSpPr txBox="1"/>
          <p:nvPr/>
        </p:nvSpPr>
        <p:spPr>
          <a:xfrm>
            <a:off x="10080480" y="9539312"/>
            <a:ext cx="9980307" cy="437620"/>
          </a:xfrm>
          <a:prstGeom prst="rect">
            <a:avLst/>
          </a:prstGeom>
        </p:spPr>
        <p:txBody>
          <a:bodyPr lIns="0" tIns="0" rIns="0" bIns="0" rtlCol="0" anchor="t">
            <a:spAutoFit/>
          </a:bodyPr>
          <a:lstStyle/>
          <a:p>
            <a:pPr marL="0" lvl="0" indent="0" algn="l">
              <a:lnSpc>
                <a:spcPts val="3740"/>
              </a:lnSpc>
              <a:spcBef>
                <a:spcPct val="0"/>
              </a:spcBef>
            </a:pPr>
            <a:r>
              <a:rPr lang="en-US" sz="2672" spc="325" dirty="0">
                <a:solidFill>
                  <a:srgbClr val="FEFEFE"/>
                </a:solidFill>
                <a:latin typeface="Noto Sans TC" panose="020B0200000000000000" pitchFamily="34" charset="-120"/>
                <a:ea typeface="Noto Sans TC" panose="020B0200000000000000" pitchFamily="34" charset="-120"/>
                <a:cs typeface="Noto Sans T Chinese"/>
                <a:sym typeface="Noto Sans T Chinese"/>
              </a:rPr>
              <a:t>114學年度_</a:t>
            </a:r>
            <a:r>
              <a:rPr lang="en-US" sz="2672" u="none" strike="noStrike" spc="325" dirty="0">
                <a:solidFill>
                  <a:srgbClr val="FEFEFE"/>
                </a:solidFill>
                <a:latin typeface="Noto Sans TC" panose="020B0200000000000000" pitchFamily="34" charset="-120"/>
                <a:ea typeface="Noto Sans TC" panose="020B0200000000000000" pitchFamily="34" charset="-120"/>
                <a:cs typeface="Noto Sans T Chinese"/>
                <a:sym typeface="Noto Sans T Chinese"/>
              </a:rPr>
              <a:t>教學實踐研究計畫校內徵件說明會</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7" name="Group 7"/>
          <p:cNvGrpSpPr/>
          <p:nvPr/>
        </p:nvGrpSpPr>
        <p:grpSpPr>
          <a:xfrm>
            <a:off x="0" y="9378850"/>
            <a:ext cx="18288000" cy="910276"/>
            <a:chOff x="0" y="0"/>
            <a:chExt cx="4816593" cy="239744"/>
          </a:xfrm>
        </p:grpSpPr>
        <p:sp>
          <p:nvSpPr>
            <p:cNvPr id="8" name="Freeform 8"/>
            <p:cNvSpPr/>
            <p:nvPr/>
          </p:nvSpPr>
          <p:spPr>
            <a:xfrm>
              <a:off x="0" y="0"/>
              <a:ext cx="4816592" cy="239744"/>
            </a:xfrm>
            <a:custGeom>
              <a:avLst/>
              <a:gdLst/>
              <a:ahLst/>
              <a:cxnLst/>
              <a:rect l="l" t="t" r="r" b="b"/>
              <a:pathLst>
                <a:path w="4816592" h="239744">
                  <a:moveTo>
                    <a:pt x="0" y="0"/>
                  </a:moveTo>
                  <a:lnTo>
                    <a:pt x="4816592" y="0"/>
                  </a:lnTo>
                  <a:lnTo>
                    <a:pt x="4816592" y="239744"/>
                  </a:lnTo>
                  <a:lnTo>
                    <a:pt x="0" y="239744"/>
                  </a:lnTo>
                  <a:close/>
                </a:path>
              </a:pathLst>
            </a:custGeom>
            <a:solidFill>
              <a:srgbClr val="2B4B82"/>
            </a:solidFill>
          </p:spPr>
        </p:sp>
        <p:sp>
          <p:nvSpPr>
            <p:cNvPr id="9" name="TextBox 9"/>
            <p:cNvSpPr txBox="1"/>
            <p:nvPr/>
          </p:nvSpPr>
          <p:spPr>
            <a:xfrm>
              <a:off x="0" y="-38100"/>
              <a:ext cx="4816593" cy="277844"/>
            </a:xfrm>
            <a:prstGeom prst="rect">
              <a:avLst/>
            </a:prstGeom>
          </p:spPr>
          <p:txBody>
            <a:bodyPr lIns="50800" tIns="50800" rIns="50800" bIns="50800" rtlCol="0" anchor="ctr"/>
            <a:lstStyle/>
            <a:p>
              <a:pPr algn="ctr">
                <a:lnSpc>
                  <a:spcPts val="2940"/>
                </a:lnSpc>
              </a:pPr>
              <a:endParaRPr dirty="0"/>
            </a:p>
          </p:txBody>
        </p:sp>
      </p:grpSp>
      <p:sp>
        <p:nvSpPr>
          <p:cNvPr id="10" name="TextBox 10"/>
          <p:cNvSpPr txBox="1"/>
          <p:nvPr/>
        </p:nvSpPr>
        <p:spPr>
          <a:xfrm>
            <a:off x="514208" y="1510871"/>
            <a:ext cx="9724231" cy="1296099"/>
          </a:xfrm>
          <a:prstGeom prst="rect">
            <a:avLst/>
          </a:prstGeom>
        </p:spPr>
        <p:txBody>
          <a:bodyPr lIns="0" tIns="0" rIns="0" bIns="0" rtlCol="0" anchor="t">
            <a:spAutoFit/>
          </a:bodyPr>
          <a:lstStyle/>
          <a:p>
            <a:pPr marL="0" lvl="0" indent="0" algn="just">
              <a:lnSpc>
                <a:spcPts val="10705"/>
              </a:lnSpc>
              <a:spcBef>
                <a:spcPct val="0"/>
              </a:spcBef>
            </a:pPr>
            <a:r>
              <a:rPr lang="en-US" sz="8000" b="1" spc="300"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計畫作業期程</a:t>
            </a:r>
          </a:p>
        </p:txBody>
      </p:sp>
      <p:sp>
        <p:nvSpPr>
          <p:cNvPr id="11" name="TextBox 11"/>
          <p:cNvSpPr txBox="1"/>
          <p:nvPr/>
        </p:nvSpPr>
        <p:spPr>
          <a:xfrm>
            <a:off x="10080480" y="9539312"/>
            <a:ext cx="9980307" cy="437620"/>
          </a:xfrm>
          <a:prstGeom prst="rect">
            <a:avLst/>
          </a:prstGeom>
        </p:spPr>
        <p:txBody>
          <a:bodyPr lIns="0" tIns="0" rIns="0" bIns="0" rtlCol="0" anchor="t">
            <a:spAutoFit/>
          </a:bodyPr>
          <a:lstStyle/>
          <a:p>
            <a:pPr marL="0" lvl="0" indent="0" algn="l">
              <a:lnSpc>
                <a:spcPts val="3740"/>
              </a:lnSpc>
              <a:spcBef>
                <a:spcPct val="0"/>
              </a:spcBef>
            </a:pPr>
            <a:r>
              <a:rPr lang="en-US" sz="2672" spc="325" dirty="0">
                <a:solidFill>
                  <a:srgbClr val="FEFEFE"/>
                </a:solidFill>
                <a:latin typeface="Noto Sans TC" panose="020B0200000000000000" pitchFamily="34" charset="-120"/>
                <a:ea typeface="Noto Sans TC" panose="020B0200000000000000" pitchFamily="34" charset="-120"/>
                <a:cs typeface="Noto Sans T Chinese"/>
                <a:sym typeface="Noto Sans T Chinese"/>
              </a:rPr>
              <a:t>114學年度_</a:t>
            </a:r>
            <a:r>
              <a:rPr lang="en-US" sz="2672" u="none" strike="noStrike" spc="325" dirty="0">
                <a:solidFill>
                  <a:srgbClr val="FEFEFE"/>
                </a:solidFill>
                <a:latin typeface="Noto Sans TC" panose="020B0200000000000000" pitchFamily="34" charset="-120"/>
                <a:ea typeface="Noto Sans TC" panose="020B0200000000000000" pitchFamily="34" charset="-120"/>
                <a:cs typeface="Noto Sans T Chinese"/>
                <a:sym typeface="Noto Sans T Chinese"/>
              </a:rPr>
              <a:t>教學實踐研究計畫校內徵件說明會</a:t>
            </a:r>
          </a:p>
        </p:txBody>
      </p:sp>
      <p:sp>
        <p:nvSpPr>
          <p:cNvPr id="28" name="AutoShape 28"/>
          <p:cNvSpPr/>
          <p:nvPr/>
        </p:nvSpPr>
        <p:spPr>
          <a:xfrm flipH="1" flipV="1">
            <a:off x="504818" y="3662626"/>
            <a:ext cx="0" cy="2044717"/>
          </a:xfrm>
          <a:prstGeom prst="line">
            <a:avLst/>
          </a:prstGeom>
          <a:ln w="50800" cap="rnd">
            <a:solidFill>
              <a:srgbClr val="94DDDE"/>
            </a:solidFill>
            <a:prstDash val="solid"/>
            <a:headEnd type="none" w="sm" len="sm"/>
            <a:tailEnd type="none" w="sm" len="sm"/>
          </a:ln>
        </p:spPr>
      </p:sp>
      <p:sp>
        <p:nvSpPr>
          <p:cNvPr id="29" name="AutoShape 29"/>
          <p:cNvSpPr/>
          <p:nvPr/>
        </p:nvSpPr>
        <p:spPr>
          <a:xfrm flipH="1" flipV="1">
            <a:off x="3721796" y="6696517"/>
            <a:ext cx="19050" cy="2105880"/>
          </a:xfrm>
          <a:prstGeom prst="line">
            <a:avLst/>
          </a:prstGeom>
          <a:ln w="50800" cap="rnd">
            <a:solidFill>
              <a:srgbClr val="2B4B82"/>
            </a:solidFill>
            <a:prstDash val="solid"/>
            <a:headEnd type="none" w="sm" len="sm"/>
            <a:tailEnd type="none" w="sm" len="sm"/>
          </a:ln>
        </p:spPr>
      </p:sp>
      <p:sp>
        <p:nvSpPr>
          <p:cNvPr id="30" name="AutoShape 30"/>
          <p:cNvSpPr/>
          <p:nvPr/>
        </p:nvSpPr>
        <p:spPr>
          <a:xfrm flipV="1">
            <a:off x="10595057" y="6696517"/>
            <a:ext cx="19049" cy="1837375"/>
          </a:xfrm>
          <a:prstGeom prst="line">
            <a:avLst/>
          </a:prstGeom>
          <a:ln w="50800" cap="rnd">
            <a:solidFill>
              <a:srgbClr val="2B4B82"/>
            </a:solidFill>
            <a:prstDash val="solid"/>
            <a:headEnd type="none" w="sm" len="sm"/>
            <a:tailEnd type="none" w="sm" len="sm"/>
          </a:ln>
        </p:spPr>
      </p:sp>
      <p:sp>
        <p:nvSpPr>
          <p:cNvPr id="31" name="AutoShape 31"/>
          <p:cNvSpPr/>
          <p:nvPr/>
        </p:nvSpPr>
        <p:spPr>
          <a:xfrm flipV="1">
            <a:off x="7124527" y="3662626"/>
            <a:ext cx="0" cy="2044717"/>
          </a:xfrm>
          <a:prstGeom prst="line">
            <a:avLst/>
          </a:prstGeom>
          <a:ln w="50800" cap="rnd">
            <a:solidFill>
              <a:srgbClr val="94DDDE"/>
            </a:solidFill>
            <a:prstDash val="solid"/>
            <a:headEnd type="none" w="sm" len="sm"/>
            <a:tailEnd type="none" w="sm" len="sm"/>
          </a:ln>
        </p:spPr>
      </p:sp>
      <p:sp>
        <p:nvSpPr>
          <p:cNvPr id="32" name="AutoShape 32"/>
          <p:cNvSpPr/>
          <p:nvPr/>
        </p:nvSpPr>
        <p:spPr>
          <a:xfrm flipV="1">
            <a:off x="14022410" y="3662626"/>
            <a:ext cx="0" cy="2044717"/>
          </a:xfrm>
          <a:prstGeom prst="line">
            <a:avLst/>
          </a:prstGeom>
          <a:ln w="50800" cap="rnd">
            <a:solidFill>
              <a:srgbClr val="94DDDE"/>
            </a:solidFill>
            <a:prstDash val="solid"/>
            <a:headEnd type="none" w="sm" len="sm"/>
            <a:tailEnd type="none" w="sm" len="sm"/>
          </a:ln>
        </p:spPr>
      </p:sp>
      <p:sp>
        <p:nvSpPr>
          <p:cNvPr id="33" name="TextBox 33"/>
          <p:cNvSpPr txBox="1"/>
          <p:nvPr/>
        </p:nvSpPr>
        <p:spPr>
          <a:xfrm>
            <a:off x="7273417" y="3680605"/>
            <a:ext cx="1932396" cy="402150"/>
          </a:xfrm>
          <a:prstGeom prst="rect">
            <a:avLst/>
          </a:prstGeom>
        </p:spPr>
        <p:txBody>
          <a:bodyPr lIns="0" tIns="0" rIns="0" bIns="0" rtlCol="0" anchor="t">
            <a:spAutoFit/>
          </a:bodyPr>
          <a:lstStyle/>
          <a:p>
            <a:pPr marL="0" lvl="0" indent="0" algn="l">
              <a:lnSpc>
                <a:spcPts val="3428"/>
              </a:lnSpc>
              <a:spcBef>
                <a:spcPct val="0"/>
              </a:spcBef>
            </a:pPr>
            <a:r>
              <a:rPr lang="en-US" sz="2448" b="1" spc="73"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114年 7月</a:t>
            </a:r>
          </a:p>
        </p:txBody>
      </p:sp>
      <p:sp>
        <p:nvSpPr>
          <p:cNvPr id="34" name="TextBox 34"/>
          <p:cNvSpPr txBox="1"/>
          <p:nvPr/>
        </p:nvSpPr>
        <p:spPr>
          <a:xfrm>
            <a:off x="14229743" y="3680605"/>
            <a:ext cx="1932396" cy="402150"/>
          </a:xfrm>
          <a:prstGeom prst="rect">
            <a:avLst/>
          </a:prstGeom>
        </p:spPr>
        <p:txBody>
          <a:bodyPr lIns="0" tIns="0" rIns="0" bIns="0" rtlCol="0" anchor="t">
            <a:spAutoFit/>
          </a:bodyPr>
          <a:lstStyle/>
          <a:p>
            <a:pPr marL="0" lvl="0" indent="0" algn="l">
              <a:lnSpc>
                <a:spcPts val="3428"/>
              </a:lnSpc>
              <a:spcBef>
                <a:spcPct val="0"/>
              </a:spcBef>
            </a:pPr>
            <a:r>
              <a:rPr lang="en-US" sz="2448" b="1" spc="73"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115.07.31</a:t>
            </a:r>
          </a:p>
        </p:txBody>
      </p:sp>
      <p:sp>
        <p:nvSpPr>
          <p:cNvPr id="35" name="TextBox 35"/>
          <p:cNvSpPr txBox="1"/>
          <p:nvPr/>
        </p:nvSpPr>
        <p:spPr>
          <a:xfrm>
            <a:off x="7232288" y="4234943"/>
            <a:ext cx="3759681" cy="787331"/>
          </a:xfrm>
          <a:prstGeom prst="rect">
            <a:avLst/>
          </a:prstGeom>
        </p:spPr>
        <p:txBody>
          <a:bodyPr lIns="0" tIns="0" rIns="0" bIns="0" rtlCol="0" anchor="t">
            <a:spAutoFit/>
          </a:bodyPr>
          <a:lstStyle/>
          <a:p>
            <a:pPr marL="0" lvl="0" indent="0" algn="l">
              <a:lnSpc>
                <a:spcPts val="3164"/>
              </a:lnSpc>
              <a:spcBef>
                <a:spcPct val="0"/>
              </a:spcBef>
            </a:pPr>
            <a:r>
              <a:rPr lang="en-US" sz="2260" spc="67" dirty="0">
                <a:solidFill>
                  <a:srgbClr val="2B4B82"/>
                </a:solidFill>
                <a:latin typeface="Noto Sans TC" panose="020B0200000000000000" pitchFamily="34" charset="-120"/>
                <a:ea typeface="Noto Sans TC" panose="020B0200000000000000" pitchFamily="34" charset="-120"/>
                <a:cs typeface="Noto Sans T Chinese"/>
                <a:sym typeface="Noto Sans T Chinese"/>
              </a:rPr>
              <a:t>教育部於114年7月公告補助教師名單及經費。</a:t>
            </a:r>
          </a:p>
        </p:txBody>
      </p:sp>
      <p:grpSp>
        <p:nvGrpSpPr>
          <p:cNvPr id="68" name="群組 67">
            <a:extLst>
              <a:ext uri="{FF2B5EF4-FFF2-40B4-BE49-F238E27FC236}">
                <a16:creationId xmlns:a16="http://schemas.microsoft.com/office/drawing/2014/main" id="{9AB87453-77E3-4703-8550-523CAF4CB645}"/>
              </a:ext>
            </a:extLst>
          </p:cNvPr>
          <p:cNvGrpSpPr/>
          <p:nvPr/>
        </p:nvGrpSpPr>
        <p:grpSpPr>
          <a:xfrm>
            <a:off x="339114" y="5602569"/>
            <a:ext cx="3810800" cy="1313223"/>
            <a:chOff x="339114" y="5602569"/>
            <a:chExt cx="3810800" cy="1313223"/>
          </a:xfrm>
        </p:grpSpPr>
        <p:sp>
          <p:nvSpPr>
            <p:cNvPr id="14" name="Freeform 14"/>
            <p:cNvSpPr/>
            <p:nvPr/>
          </p:nvSpPr>
          <p:spPr>
            <a:xfrm>
              <a:off x="356953" y="5602569"/>
              <a:ext cx="3792961" cy="1313223"/>
            </a:xfrm>
            <a:custGeom>
              <a:avLst/>
              <a:gdLst/>
              <a:ahLst/>
              <a:cxnLst/>
              <a:rect l="l" t="t" r="r" b="b"/>
              <a:pathLst>
                <a:path w="998969" h="345869">
                  <a:moveTo>
                    <a:pt x="795769" y="0"/>
                  </a:moveTo>
                  <a:lnTo>
                    <a:pt x="0" y="0"/>
                  </a:lnTo>
                  <a:lnTo>
                    <a:pt x="0" y="345869"/>
                  </a:lnTo>
                  <a:lnTo>
                    <a:pt x="795769" y="345869"/>
                  </a:lnTo>
                  <a:lnTo>
                    <a:pt x="998969" y="172935"/>
                  </a:lnTo>
                  <a:lnTo>
                    <a:pt x="795769" y="0"/>
                  </a:lnTo>
                  <a:close/>
                </a:path>
              </a:pathLst>
            </a:custGeom>
            <a:solidFill>
              <a:srgbClr val="94DDDE"/>
            </a:solidFill>
          </p:spPr>
          <p:txBody>
            <a:bodyPr/>
            <a:lstStyle/>
            <a:p>
              <a:endParaRPr lang="zh-TW" altLang="en-US" dirty="0"/>
            </a:p>
          </p:txBody>
        </p:sp>
        <p:sp>
          <p:nvSpPr>
            <p:cNvPr id="15" name="TextBox 15"/>
            <p:cNvSpPr txBox="1"/>
            <p:nvPr/>
          </p:nvSpPr>
          <p:spPr>
            <a:xfrm>
              <a:off x="339114" y="6186793"/>
              <a:ext cx="3358978" cy="445256"/>
            </a:xfrm>
            <a:prstGeom prst="rect">
              <a:avLst/>
            </a:prstGeom>
          </p:spPr>
          <p:txBody>
            <a:bodyPr lIns="0" tIns="0" rIns="0" bIns="0" rtlCol="0" anchor="ctr"/>
            <a:lstStyle/>
            <a:p>
              <a:pPr algn="ctr">
                <a:lnSpc>
                  <a:spcPts val="1699"/>
                </a:lnSpc>
              </a:pPr>
              <a:r>
                <a:rPr lang="en-US" sz="3399" b="1" spc="407" dirty="0">
                  <a:solidFill>
                    <a:srgbClr val="31356E"/>
                  </a:solidFill>
                  <a:latin typeface="Noto Sans TC" panose="020B0200000000000000" pitchFamily="34" charset="-120"/>
                  <a:ea typeface="Noto Sans TC" panose="020B0200000000000000" pitchFamily="34" charset="-120"/>
                  <a:cs typeface="Noto Sans T Chinese Bold"/>
                  <a:sym typeface="Noto Sans T Chinese Bold"/>
                </a:rPr>
                <a:t>     教師申請</a:t>
              </a:r>
            </a:p>
          </p:txBody>
        </p:sp>
        <p:grpSp>
          <p:nvGrpSpPr>
            <p:cNvPr id="64" name="群組 63">
              <a:extLst>
                <a:ext uri="{FF2B5EF4-FFF2-40B4-BE49-F238E27FC236}">
                  <a16:creationId xmlns:a16="http://schemas.microsoft.com/office/drawing/2014/main" id="{D61E45E7-2BFF-4714-88B2-1085B10F0276}"/>
                </a:ext>
              </a:extLst>
            </p:cNvPr>
            <p:cNvGrpSpPr/>
            <p:nvPr/>
          </p:nvGrpSpPr>
          <p:grpSpPr>
            <a:xfrm>
              <a:off x="626931" y="5870594"/>
              <a:ext cx="760180" cy="768602"/>
              <a:chOff x="626931" y="5870594"/>
              <a:chExt cx="760180" cy="768602"/>
            </a:xfrm>
          </p:grpSpPr>
          <p:sp>
            <p:nvSpPr>
              <p:cNvPr id="37" name="Freeform 37">
                <a:extLst>
                  <a:ext uri="{C183D7F6-B498-43B3-948B-1728B52AA6E4}">
                    <adec:decorative xmlns:adec="http://schemas.microsoft.com/office/drawing/2017/decorative" val="1"/>
                  </a:ext>
                </a:extLst>
              </p:cNvPr>
              <p:cNvSpPr/>
              <p:nvPr/>
            </p:nvSpPr>
            <p:spPr>
              <a:xfrm>
                <a:off x="626931" y="5935944"/>
                <a:ext cx="708235" cy="703252"/>
              </a:xfrm>
              <a:custGeom>
                <a:avLst/>
                <a:gdLst/>
                <a:ahLst/>
                <a:cxnLst/>
                <a:rect l="l" t="t" r="r" b="b"/>
                <a:pathLst>
                  <a:path w="825825" h="820014">
                    <a:moveTo>
                      <a:pt x="410007" y="0"/>
                    </a:moveTo>
                    <a:lnTo>
                      <a:pt x="415818" y="0"/>
                    </a:lnTo>
                    <a:cubicBezTo>
                      <a:pt x="524558" y="0"/>
                      <a:pt x="628845" y="43197"/>
                      <a:pt x="705736" y="120088"/>
                    </a:cubicBezTo>
                    <a:cubicBezTo>
                      <a:pt x="782628" y="196979"/>
                      <a:pt x="825825" y="301266"/>
                      <a:pt x="825825" y="410007"/>
                    </a:cubicBezTo>
                    <a:lnTo>
                      <a:pt x="825825" y="410007"/>
                    </a:lnTo>
                    <a:cubicBezTo>
                      <a:pt x="825825" y="636447"/>
                      <a:pt x="642258" y="820014"/>
                      <a:pt x="415818" y="820014"/>
                    </a:cubicBezTo>
                    <a:lnTo>
                      <a:pt x="410007" y="820014"/>
                    </a:lnTo>
                    <a:cubicBezTo>
                      <a:pt x="301266" y="820014"/>
                      <a:pt x="196979" y="776816"/>
                      <a:pt x="120088" y="699925"/>
                    </a:cubicBezTo>
                    <a:cubicBezTo>
                      <a:pt x="43197" y="623034"/>
                      <a:pt x="0" y="518747"/>
                      <a:pt x="0" y="410007"/>
                    </a:cubicBezTo>
                    <a:lnTo>
                      <a:pt x="0" y="410007"/>
                    </a:lnTo>
                    <a:cubicBezTo>
                      <a:pt x="0" y="301266"/>
                      <a:pt x="43197" y="196979"/>
                      <a:pt x="120088" y="120088"/>
                    </a:cubicBezTo>
                    <a:cubicBezTo>
                      <a:pt x="196979" y="43197"/>
                      <a:pt x="301266" y="0"/>
                      <a:pt x="410007" y="0"/>
                    </a:cubicBezTo>
                    <a:close/>
                  </a:path>
                </a:pathLst>
              </a:custGeom>
              <a:solidFill>
                <a:srgbClr val="2B4B82"/>
              </a:solidFill>
            </p:spPr>
          </p:sp>
          <p:sp>
            <p:nvSpPr>
              <p:cNvPr id="38" name="TextBox 38"/>
              <p:cNvSpPr txBox="1"/>
              <p:nvPr/>
            </p:nvSpPr>
            <p:spPr>
              <a:xfrm>
                <a:off x="678876" y="5870594"/>
                <a:ext cx="708235" cy="768601"/>
              </a:xfrm>
              <a:prstGeom prst="rect">
                <a:avLst/>
              </a:prstGeom>
            </p:spPr>
            <p:txBody>
              <a:bodyPr lIns="0" tIns="0" rIns="0" bIns="0" rtlCol="0" anchor="ctr"/>
              <a:lstStyle/>
              <a:p>
                <a:pPr marL="0" lvl="0" indent="0" algn="ctr">
                  <a:lnSpc>
                    <a:spcPts val="4900"/>
                  </a:lnSpc>
                  <a:spcBef>
                    <a:spcPct val="0"/>
                  </a:spcBef>
                </a:pPr>
                <a:r>
                  <a:rPr lang="en-US" sz="3500" b="1" u="none" spc="598" dirty="0">
                    <a:solidFill>
                      <a:srgbClr val="FFFFFF"/>
                    </a:solidFill>
                    <a:latin typeface="Noto Sans TC" panose="020B0200000000000000" pitchFamily="34" charset="-120"/>
                    <a:ea typeface="Noto Sans TC" panose="020B0200000000000000" pitchFamily="34" charset="-120"/>
                    <a:cs typeface="Clear Sans Bold"/>
                    <a:sym typeface="Clear Sans Bold"/>
                  </a:rPr>
                  <a:t>1</a:t>
                </a:r>
              </a:p>
            </p:txBody>
          </p:sp>
        </p:grpSp>
      </p:grpSp>
      <p:grpSp>
        <p:nvGrpSpPr>
          <p:cNvPr id="69" name="群組 68">
            <a:extLst>
              <a:ext uri="{FF2B5EF4-FFF2-40B4-BE49-F238E27FC236}">
                <a16:creationId xmlns:a16="http://schemas.microsoft.com/office/drawing/2014/main" id="{D1094CD0-02DE-4C27-B4CE-613B7D6677EB}"/>
              </a:ext>
            </a:extLst>
          </p:cNvPr>
          <p:cNvGrpSpPr/>
          <p:nvPr/>
        </p:nvGrpSpPr>
        <p:grpSpPr>
          <a:xfrm>
            <a:off x="3413075" y="5602569"/>
            <a:ext cx="4186582" cy="1313223"/>
            <a:chOff x="3413075" y="5602569"/>
            <a:chExt cx="4186582" cy="1313223"/>
          </a:xfrm>
        </p:grpSpPr>
        <p:sp>
          <p:nvSpPr>
            <p:cNvPr id="17" name="Freeform 17"/>
            <p:cNvSpPr/>
            <p:nvPr/>
          </p:nvSpPr>
          <p:spPr>
            <a:xfrm>
              <a:off x="3413075" y="5602569"/>
              <a:ext cx="4186582" cy="1313223"/>
            </a:xfrm>
            <a:custGeom>
              <a:avLst/>
              <a:gdLst/>
              <a:ahLst/>
              <a:cxnLst/>
              <a:rect l="l" t="t" r="r" b="b"/>
              <a:pathLst>
                <a:path w="1102639" h="345869">
                  <a:moveTo>
                    <a:pt x="0" y="0"/>
                  </a:moveTo>
                  <a:lnTo>
                    <a:pt x="899439" y="0"/>
                  </a:lnTo>
                  <a:lnTo>
                    <a:pt x="1102639" y="172935"/>
                  </a:lnTo>
                  <a:lnTo>
                    <a:pt x="899439" y="345869"/>
                  </a:lnTo>
                  <a:lnTo>
                    <a:pt x="0" y="345869"/>
                  </a:lnTo>
                  <a:lnTo>
                    <a:pt x="203200" y="172935"/>
                  </a:lnTo>
                  <a:lnTo>
                    <a:pt x="0" y="0"/>
                  </a:lnTo>
                  <a:close/>
                </a:path>
              </a:pathLst>
            </a:custGeom>
            <a:solidFill>
              <a:srgbClr val="2B4B82"/>
            </a:solidFill>
            <a:ln cap="sq">
              <a:noFill/>
              <a:prstDash val="solid"/>
              <a:miter/>
            </a:ln>
          </p:spPr>
        </p:sp>
        <p:sp>
          <p:nvSpPr>
            <p:cNvPr id="18" name="TextBox 18"/>
            <p:cNvSpPr txBox="1"/>
            <p:nvPr/>
          </p:nvSpPr>
          <p:spPr>
            <a:xfrm>
              <a:off x="4070320" y="6186793"/>
              <a:ext cx="3222176" cy="445256"/>
            </a:xfrm>
            <a:prstGeom prst="rect">
              <a:avLst/>
            </a:prstGeom>
          </p:spPr>
          <p:txBody>
            <a:bodyPr lIns="0" tIns="0" rIns="0" bIns="0" rtlCol="0" anchor="ctr"/>
            <a:lstStyle/>
            <a:p>
              <a:pPr marL="0" lvl="0" indent="0" algn="ctr">
                <a:lnSpc>
                  <a:spcPts val="1699"/>
                </a:lnSpc>
                <a:spcBef>
                  <a:spcPct val="0"/>
                </a:spcBef>
              </a:pPr>
              <a:r>
                <a:rPr lang="en-US" sz="3399" b="1" spc="407" dirty="0">
                  <a:solidFill>
                    <a:srgbClr val="94DDDE"/>
                  </a:solidFill>
                  <a:latin typeface="Noto Sans TC" panose="020B0200000000000000" pitchFamily="34" charset="-120"/>
                  <a:ea typeface="Noto Sans TC" panose="020B0200000000000000" pitchFamily="34" charset="-120"/>
                  <a:cs typeface="Noto Sans T Chinese Bold"/>
                  <a:sym typeface="Noto Sans T Chinese Bold"/>
                </a:rPr>
                <a:t>     </a:t>
              </a:r>
              <a:r>
                <a:rPr lang="en-US" sz="3399" b="1" u="none" strike="noStrike" spc="407" dirty="0">
                  <a:solidFill>
                    <a:srgbClr val="FFFFFF"/>
                  </a:solidFill>
                  <a:latin typeface="Noto Sans TC" panose="020B0200000000000000" pitchFamily="34" charset="-120"/>
                  <a:ea typeface="Noto Sans TC" panose="020B0200000000000000" pitchFamily="34" charset="-120"/>
                  <a:cs typeface="Noto Sans T Chinese Bold"/>
                  <a:sym typeface="Noto Sans T Chinese Bold"/>
                </a:rPr>
                <a:t>學校報部</a:t>
              </a:r>
            </a:p>
          </p:txBody>
        </p:sp>
        <p:grpSp>
          <p:nvGrpSpPr>
            <p:cNvPr id="63" name="群組 62">
              <a:extLst>
                <a:ext uri="{FF2B5EF4-FFF2-40B4-BE49-F238E27FC236}">
                  <a16:creationId xmlns:a16="http://schemas.microsoft.com/office/drawing/2014/main" id="{A28BBCE2-7C9D-4C2B-A546-A7C95F7E1A6C}"/>
                </a:ext>
              </a:extLst>
            </p:cNvPr>
            <p:cNvGrpSpPr/>
            <p:nvPr/>
          </p:nvGrpSpPr>
          <p:grpSpPr>
            <a:xfrm>
              <a:off x="4279369" y="5870594"/>
              <a:ext cx="755567" cy="768602"/>
              <a:chOff x="4279369" y="5870594"/>
              <a:chExt cx="755567" cy="768602"/>
            </a:xfrm>
          </p:grpSpPr>
          <p:sp>
            <p:nvSpPr>
              <p:cNvPr id="40" name="Freeform 40">
                <a:extLst>
                  <a:ext uri="{C183D7F6-B498-43B3-948B-1728B52AA6E4}">
                    <adec:decorative xmlns:adec="http://schemas.microsoft.com/office/drawing/2017/decorative" val="1"/>
                  </a:ext>
                </a:extLst>
              </p:cNvPr>
              <p:cNvSpPr/>
              <p:nvPr/>
            </p:nvSpPr>
            <p:spPr>
              <a:xfrm>
                <a:off x="4279369" y="5935944"/>
                <a:ext cx="708235" cy="703252"/>
              </a:xfrm>
              <a:custGeom>
                <a:avLst/>
                <a:gdLst/>
                <a:ahLst/>
                <a:cxnLst/>
                <a:rect l="l" t="t" r="r" b="b"/>
                <a:pathLst>
                  <a:path w="825825" h="820014">
                    <a:moveTo>
                      <a:pt x="410007" y="0"/>
                    </a:moveTo>
                    <a:lnTo>
                      <a:pt x="415818" y="0"/>
                    </a:lnTo>
                    <a:cubicBezTo>
                      <a:pt x="524558" y="0"/>
                      <a:pt x="628845" y="43197"/>
                      <a:pt x="705736" y="120088"/>
                    </a:cubicBezTo>
                    <a:cubicBezTo>
                      <a:pt x="782628" y="196979"/>
                      <a:pt x="825825" y="301266"/>
                      <a:pt x="825825" y="410007"/>
                    </a:cubicBezTo>
                    <a:lnTo>
                      <a:pt x="825825" y="410007"/>
                    </a:lnTo>
                    <a:cubicBezTo>
                      <a:pt x="825825" y="636447"/>
                      <a:pt x="642258" y="820014"/>
                      <a:pt x="415818" y="820014"/>
                    </a:cubicBezTo>
                    <a:lnTo>
                      <a:pt x="410007" y="820014"/>
                    </a:lnTo>
                    <a:cubicBezTo>
                      <a:pt x="301266" y="820014"/>
                      <a:pt x="196979" y="776816"/>
                      <a:pt x="120088" y="699925"/>
                    </a:cubicBezTo>
                    <a:cubicBezTo>
                      <a:pt x="43197" y="623034"/>
                      <a:pt x="0" y="518747"/>
                      <a:pt x="0" y="410007"/>
                    </a:cubicBezTo>
                    <a:lnTo>
                      <a:pt x="0" y="410007"/>
                    </a:lnTo>
                    <a:cubicBezTo>
                      <a:pt x="0" y="301266"/>
                      <a:pt x="43197" y="196979"/>
                      <a:pt x="120088" y="120088"/>
                    </a:cubicBezTo>
                    <a:cubicBezTo>
                      <a:pt x="196979" y="43197"/>
                      <a:pt x="301266" y="0"/>
                      <a:pt x="410007" y="0"/>
                    </a:cubicBezTo>
                    <a:close/>
                  </a:path>
                </a:pathLst>
              </a:custGeom>
              <a:solidFill>
                <a:srgbClr val="94DDDE"/>
              </a:solidFill>
            </p:spPr>
          </p:sp>
          <p:sp>
            <p:nvSpPr>
              <p:cNvPr id="41" name="TextBox 41"/>
              <p:cNvSpPr txBox="1"/>
              <p:nvPr/>
            </p:nvSpPr>
            <p:spPr>
              <a:xfrm>
                <a:off x="4326701" y="5870594"/>
                <a:ext cx="708235" cy="768601"/>
              </a:xfrm>
              <a:prstGeom prst="rect">
                <a:avLst/>
              </a:prstGeom>
            </p:spPr>
            <p:txBody>
              <a:bodyPr lIns="0" tIns="0" rIns="0" bIns="0" rtlCol="0" anchor="ctr"/>
              <a:lstStyle/>
              <a:p>
                <a:pPr marL="0" lvl="0" indent="0" algn="ctr">
                  <a:lnSpc>
                    <a:spcPts val="4900"/>
                  </a:lnSpc>
                  <a:spcBef>
                    <a:spcPct val="0"/>
                  </a:spcBef>
                </a:pPr>
                <a:r>
                  <a:rPr lang="en-US" sz="3500" b="1" spc="598" dirty="0">
                    <a:solidFill>
                      <a:srgbClr val="2B4B82"/>
                    </a:solidFill>
                    <a:latin typeface="Noto Sans TC" panose="020B0200000000000000" pitchFamily="34" charset="-120"/>
                    <a:ea typeface="Noto Sans TC" panose="020B0200000000000000" pitchFamily="34" charset="-120"/>
                    <a:cs typeface="Clear Sans Bold"/>
                    <a:sym typeface="Clear Sans Bold"/>
                  </a:rPr>
                  <a:t>2</a:t>
                </a:r>
              </a:p>
            </p:txBody>
          </p:sp>
        </p:grpSp>
      </p:grpSp>
      <p:grpSp>
        <p:nvGrpSpPr>
          <p:cNvPr id="70" name="群組 69">
            <a:extLst>
              <a:ext uri="{FF2B5EF4-FFF2-40B4-BE49-F238E27FC236}">
                <a16:creationId xmlns:a16="http://schemas.microsoft.com/office/drawing/2014/main" id="{AF31F507-8A31-4EAD-B006-F24BFA2D3699}"/>
              </a:ext>
            </a:extLst>
          </p:cNvPr>
          <p:cNvGrpSpPr/>
          <p:nvPr/>
        </p:nvGrpSpPr>
        <p:grpSpPr>
          <a:xfrm>
            <a:off x="6862818" y="5602569"/>
            <a:ext cx="4186582" cy="1313223"/>
            <a:chOff x="6862818" y="5602569"/>
            <a:chExt cx="4186582" cy="1313223"/>
          </a:xfrm>
        </p:grpSpPr>
        <p:sp>
          <p:nvSpPr>
            <p:cNvPr id="20" name="Freeform 20"/>
            <p:cNvSpPr/>
            <p:nvPr/>
          </p:nvSpPr>
          <p:spPr>
            <a:xfrm>
              <a:off x="6862818" y="5602569"/>
              <a:ext cx="4186582" cy="1313223"/>
            </a:xfrm>
            <a:custGeom>
              <a:avLst/>
              <a:gdLst/>
              <a:ahLst/>
              <a:cxnLst/>
              <a:rect l="l" t="t" r="r" b="b"/>
              <a:pathLst>
                <a:path w="1102639" h="345869">
                  <a:moveTo>
                    <a:pt x="0" y="0"/>
                  </a:moveTo>
                  <a:lnTo>
                    <a:pt x="899439" y="0"/>
                  </a:lnTo>
                  <a:lnTo>
                    <a:pt x="1102639" y="172935"/>
                  </a:lnTo>
                  <a:lnTo>
                    <a:pt x="899439" y="345869"/>
                  </a:lnTo>
                  <a:lnTo>
                    <a:pt x="0" y="345869"/>
                  </a:lnTo>
                  <a:lnTo>
                    <a:pt x="203200" y="172935"/>
                  </a:lnTo>
                  <a:lnTo>
                    <a:pt x="0" y="0"/>
                  </a:lnTo>
                  <a:close/>
                </a:path>
              </a:pathLst>
            </a:custGeom>
            <a:solidFill>
              <a:srgbClr val="94DDDE"/>
            </a:solidFill>
            <a:ln cap="sq">
              <a:noFill/>
              <a:prstDash val="solid"/>
              <a:miter/>
            </a:ln>
          </p:spPr>
        </p:sp>
        <p:sp>
          <p:nvSpPr>
            <p:cNvPr id="21" name="TextBox 21"/>
            <p:cNvSpPr txBox="1"/>
            <p:nvPr/>
          </p:nvSpPr>
          <p:spPr>
            <a:xfrm>
              <a:off x="7520063" y="6186793"/>
              <a:ext cx="3222176" cy="445256"/>
            </a:xfrm>
            <a:prstGeom prst="rect">
              <a:avLst/>
            </a:prstGeom>
          </p:spPr>
          <p:txBody>
            <a:bodyPr lIns="0" tIns="0" rIns="0" bIns="0" rtlCol="0" anchor="ctr"/>
            <a:lstStyle/>
            <a:p>
              <a:pPr marL="0" lvl="0" indent="0" algn="ctr">
                <a:lnSpc>
                  <a:spcPts val="1699"/>
                </a:lnSpc>
                <a:spcBef>
                  <a:spcPct val="0"/>
                </a:spcBef>
              </a:pPr>
              <a:r>
                <a:rPr lang="en-US" sz="3399" b="1" spc="407" dirty="0">
                  <a:solidFill>
                    <a:srgbClr val="31356E"/>
                  </a:solidFill>
                  <a:latin typeface="Noto Sans TC" panose="020B0200000000000000" pitchFamily="34" charset="-120"/>
                  <a:ea typeface="Noto Sans TC" panose="020B0200000000000000" pitchFamily="34" charset="-120"/>
                  <a:cs typeface="Noto Sans T Chinese Bold"/>
                  <a:sym typeface="Noto Sans T Chinese Bold"/>
                </a:rPr>
                <a:t>     公布名單</a:t>
              </a:r>
            </a:p>
          </p:txBody>
        </p:sp>
        <p:grpSp>
          <p:nvGrpSpPr>
            <p:cNvPr id="65" name="群組 64">
              <a:extLst>
                <a:ext uri="{FF2B5EF4-FFF2-40B4-BE49-F238E27FC236}">
                  <a16:creationId xmlns:a16="http://schemas.microsoft.com/office/drawing/2014/main" id="{B5C4B201-B75E-4214-9B65-E7CC87F87BA2}"/>
                </a:ext>
              </a:extLst>
            </p:cNvPr>
            <p:cNvGrpSpPr/>
            <p:nvPr/>
          </p:nvGrpSpPr>
          <p:grpSpPr>
            <a:xfrm>
              <a:off x="7726659" y="5870594"/>
              <a:ext cx="760180" cy="768602"/>
              <a:chOff x="7726659" y="5870594"/>
              <a:chExt cx="760180" cy="768602"/>
            </a:xfrm>
          </p:grpSpPr>
          <p:sp>
            <p:nvSpPr>
              <p:cNvPr id="43" name="Freeform 43">
                <a:extLst>
                  <a:ext uri="{C183D7F6-B498-43B3-948B-1728B52AA6E4}">
                    <adec:decorative xmlns:adec="http://schemas.microsoft.com/office/drawing/2017/decorative" val="1"/>
                  </a:ext>
                </a:extLst>
              </p:cNvPr>
              <p:cNvSpPr/>
              <p:nvPr/>
            </p:nvSpPr>
            <p:spPr>
              <a:xfrm>
                <a:off x="7726659" y="5935944"/>
                <a:ext cx="708235" cy="703252"/>
              </a:xfrm>
              <a:custGeom>
                <a:avLst/>
                <a:gdLst/>
                <a:ahLst/>
                <a:cxnLst/>
                <a:rect l="l" t="t" r="r" b="b"/>
                <a:pathLst>
                  <a:path w="825825" h="820014">
                    <a:moveTo>
                      <a:pt x="410007" y="0"/>
                    </a:moveTo>
                    <a:lnTo>
                      <a:pt x="415818" y="0"/>
                    </a:lnTo>
                    <a:cubicBezTo>
                      <a:pt x="524558" y="0"/>
                      <a:pt x="628845" y="43197"/>
                      <a:pt x="705736" y="120088"/>
                    </a:cubicBezTo>
                    <a:cubicBezTo>
                      <a:pt x="782628" y="196979"/>
                      <a:pt x="825825" y="301266"/>
                      <a:pt x="825825" y="410007"/>
                    </a:cubicBezTo>
                    <a:lnTo>
                      <a:pt x="825825" y="410007"/>
                    </a:lnTo>
                    <a:cubicBezTo>
                      <a:pt x="825825" y="636447"/>
                      <a:pt x="642258" y="820014"/>
                      <a:pt x="415818" y="820014"/>
                    </a:cubicBezTo>
                    <a:lnTo>
                      <a:pt x="410007" y="820014"/>
                    </a:lnTo>
                    <a:cubicBezTo>
                      <a:pt x="301266" y="820014"/>
                      <a:pt x="196979" y="776816"/>
                      <a:pt x="120088" y="699925"/>
                    </a:cubicBezTo>
                    <a:cubicBezTo>
                      <a:pt x="43197" y="623034"/>
                      <a:pt x="0" y="518747"/>
                      <a:pt x="0" y="410007"/>
                    </a:cubicBezTo>
                    <a:lnTo>
                      <a:pt x="0" y="410007"/>
                    </a:lnTo>
                    <a:cubicBezTo>
                      <a:pt x="0" y="301266"/>
                      <a:pt x="43197" y="196979"/>
                      <a:pt x="120088" y="120088"/>
                    </a:cubicBezTo>
                    <a:cubicBezTo>
                      <a:pt x="196979" y="43197"/>
                      <a:pt x="301266" y="0"/>
                      <a:pt x="410007" y="0"/>
                    </a:cubicBezTo>
                    <a:close/>
                  </a:path>
                </a:pathLst>
              </a:custGeom>
              <a:solidFill>
                <a:srgbClr val="2B4B82"/>
              </a:solidFill>
            </p:spPr>
          </p:sp>
          <p:sp>
            <p:nvSpPr>
              <p:cNvPr id="44" name="TextBox 44"/>
              <p:cNvSpPr txBox="1"/>
              <p:nvPr/>
            </p:nvSpPr>
            <p:spPr>
              <a:xfrm>
                <a:off x="7778604" y="5870594"/>
                <a:ext cx="708235" cy="768601"/>
              </a:xfrm>
              <a:prstGeom prst="rect">
                <a:avLst/>
              </a:prstGeom>
            </p:spPr>
            <p:txBody>
              <a:bodyPr lIns="0" tIns="0" rIns="0" bIns="0" rtlCol="0" anchor="ctr"/>
              <a:lstStyle/>
              <a:p>
                <a:pPr marL="0" lvl="0" indent="0" algn="ctr">
                  <a:lnSpc>
                    <a:spcPts val="4900"/>
                  </a:lnSpc>
                  <a:spcBef>
                    <a:spcPct val="0"/>
                  </a:spcBef>
                </a:pPr>
                <a:r>
                  <a:rPr lang="en-US" sz="3500" b="1" spc="598" dirty="0">
                    <a:solidFill>
                      <a:srgbClr val="FFFFFF"/>
                    </a:solidFill>
                    <a:latin typeface="Noto Sans TC" panose="020B0200000000000000" pitchFamily="34" charset="-120"/>
                    <a:ea typeface="Noto Sans TC" panose="020B0200000000000000" pitchFamily="34" charset="-120"/>
                    <a:cs typeface="Clear Sans Bold"/>
                    <a:sym typeface="Clear Sans Bold"/>
                  </a:rPr>
                  <a:t>3</a:t>
                </a:r>
              </a:p>
            </p:txBody>
          </p:sp>
        </p:grpSp>
      </p:grpSp>
      <p:grpSp>
        <p:nvGrpSpPr>
          <p:cNvPr id="71" name="群組 70">
            <a:extLst>
              <a:ext uri="{FF2B5EF4-FFF2-40B4-BE49-F238E27FC236}">
                <a16:creationId xmlns:a16="http://schemas.microsoft.com/office/drawing/2014/main" id="{87B1967B-1B95-4811-9BD5-95A0AA5E346B}"/>
              </a:ext>
            </a:extLst>
          </p:cNvPr>
          <p:cNvGrpSpPr/>
          <p:nvPr/>
        </p:nvGrpSpPr>
        <p:grpSpPr>
          <a:xfrm>
            <a:off x="10312561" y="5602569"/>
            <a:ext cx="4186582" cy="1313223"/>
            <a:chOff x="10312561" y="5602569"/>
            <a:chExt cx="4186582" cy="1313223"/>
          </a:xfrm>
        </p:grpSpPr>
        <p:sp>
          <p:nvSpPr>
            <p:cNvPr id="23" name="Freeform 23"/>
            <p:cNvSpPr/>
            <p:nvPr/>
          </p:nvSpPr>
          <p:spPr>
            <a:xfrm>
              <a:off x="10312561" y="5602569"/>
              <a:ext cx="4186582" cy="1313223"/>
            </a:xfrm>
            <a:custGeom>
              <a:avLst/>
              <a:gdLst/>
              <a:ahLst/>
              <a:cxnLst/>
              <a:rect l="l" t="t" r="r" b="b"/>
              <a:pathLst>
                <a:path w="1102639" h="345869">
                  <a:moveTo>
                    <a:pt x="0" y="0"/>
                  </a:moveTo>
                  <a:lnTo>
                    <a:pt x="899439" y="0"/>
                  </a:lnTo>
                  <a:lnTo>
                    <a:pt x="1102639" y="172935"/>
                  </a:lnTo>
                  <a:lnTo>
                    <a:pt x="899439" y="345869"/>
                  </a:lnTo>
                  <a:lnTo>
                    <a:pt x="0" y="345869"/>
                  </a:lnTo>
                  <a:lnTo>
                    <a:pt x="203200" y="172935"/>
                  </a:lnTo>
                  <a:lnTo>
                    <a:pt x="0" y="0"/>
                  </a:lnTo>
                  <a:close/>
                </a:path>
              </a:pathLst>
            </a:custGeom>
            <a:solidFill>
              <a:srgbClr val="2B4B82"/>
            </a:solidFill>
            <a:ln cap="sq">
              <a:noFill/>
              <a:prstDash val="solid"/>
              <a:miter/>
            </a:ln>
          </p:spPr>
        </p:sp>
        <p:sp>
          <p:nvSpPr>
            <p:cNvPr id="24" name="TextBox 24"/>
            <p:cNvSpPr txBox="1"/>
            <p:nvPr/>
          </p:nvSpPr>
          <p:spPr>
            <a:xfrm>
              <a:off x="10969806" y="6186793"/>
              <a:ext cx="3222176" cy="445256"/>
            </a:xfrm>
            <a:prstGeom prst="rect">
              <a:avLst/>
            </a:prstGeom>
          </p:spPr>
          <p:txBody>
            <a:bodyPr lIns="0" tIns="0" rIns="0" bIns="0" rtlCol="0" anchor="ctr"/>
            <a:lstStyle/>
            <a:p>
              <a:pPr marL="0" lvl="0" indent="0" algn="ctr">
                <a:lnSpc>
                  <a:spcPts val="1699"/>
                </a:lnSpc>
                <a:spcBef>
                  <a:spcPct val="0"/>
                </a:spcBef>
              </a:pPr>
              <a:r>
                <a:rPr lang="en-US" sz="3399" b="1" spc="407" dirty="0">
                  <a:solidFill>
                    <a:srgbClr val="94DDDE"/>
                  </a:solidFill>
                  <a:latin typeface="Noto Sans TC" panose="020B0200000000000000" pitchFamily="34" charset="-120"/>
                  <a:ea typeface="Noto Sans TC" panose="020B0200000000000000" pitchFamily="34" charset="-120"/>
                  <a:cs typeface="Noto Sans T Chinese Bold"/>
                  <a:sym typeface="Noto Sans T Chinese Bold"/>
                </a:rPr>
                <a:t>     </a:t>
              </a:r>
              <a:r>
                <a:rPr lang="en-US" sz="3399" b="1" spc="407" dirty="0">
                  <a:solidFill>
                    <a:srgbClr val="FFFFFF"/>
                  </a:solidFill>
                  <a:latin typeface="Noto Sans TC" panose="020B0200000000000000" pitchFamily="34" charset="-120"/>
                  <a:ea typeface="Noto Sans TC" panose="020B0200000000000000" pitchFamily="34" charset="-120"/>
                  <a:cs typeface="Noto Sans T Chinese Bold"/>
                  <a:sym typeface="Noto Sans T Chinese Bold"/>
                </a:rPr>
                <a:t>計畫執行</a:t>
              </a:r>
            </a:p>
          </p:txBody>
        </p:sp>
        <p:grpSp>
          <p:nvGrpSpPr>
            <p:cNvPr id="66" name="群組 65">
              <a:extLst>
                <a:ext uri="{FF2B5EF4-FFF2-40B4-BE49-F238E27FC236}">
                  <a16:creationId xmlns:a16="http://schemas.microsoft.com/office/drawing/2014/main" id="{83477EFD-1ABF-407B-91EF-1A10DFF26428}"/>
                </a:ext>
              </a:extLst>
            </p:cNvPr>
            <p:cNvGrpSpPr/>
            <p:nvPr/>
          </p:nvGrpSpPr>
          <p:grpSpPr>
            <a:xfrm>
              <a:off x="11173949" y="5873788"/>
              <a:ext cx="728032" cy="768601"/>
              <a:chOff x="11173949" y="5873788"/>
              <a:chExt cx="728032" cy="768601"/>
            </a:xfrm>
          </p:grpSpPr>
          <p:sp>
            <p:nvSpPr>
              <p:cNvPr id="46" name="Freeform 46">
                <a:extLst>
                  <a:ext uri="{C183D7F6-B498-43B3-948B-1728B52AA6E4}">
                    <adec:decorative xmlns:adec="http://schemas.microsoft.com/office/drawing/2017/decorative" val="1"/>
                  </a:ext>
                </a:extLst>
              </p:cNvPr>
              <p:cNvSpPr/>
              <p:nvPr/>
            </p:nvSpPr>
            <p:spPr>
              <a:xfrm>
                <a:off x="11173949" y="5935944"/>
                <a:ext cx="708235" cy="703252"/>
              </a:xfrm>
              <a:custGeom>
                <a:avLst/>
                <a:gdLst/>
                <a:ahLst/>
                <a:cxnLst/>
                <a:rect l="l" t="t" r="r" b="b"/>
                <a:pathLst>
                  <a:path w="825825" h="820014">
                    <a:moveTo>
                      <a:pt x="410007" y="0"/>
                    </a:moveTo>
                    <a:lnTo>
                      <a:pt x="415818" y="0"/>
                    </a:lnTo>
                    <a:cubicBezTo>
                      <a:pt x="524558" y="0"/>
                      <a:pt x="628845" y="43197"/>
                      <a:pt x="705736" y="120088"/>
                    </a:cubicBezTo>
                    <a:cubicBezTo>
                      <a:pt x="782628" y="196979"/>
                      <a:pt x="825825" y="301266"/>
                      <a:pt x="825825" y="410007"/>
                    </a:cubicBezTo>
                    <a:lnTo>
                      <a:pt x="825825" y="410007"/>
                    </a:lnTo>
                    <a:cubicBezTo>
                      <a:pt x="825825" y="636447"/>
                      <a:pt x="642258" y="820014"/>
                      <a:pt x="415818" y="820014"/>
                    </a:cubicBezTo>
                    <a:lnTo>
                      <a:pt x="410007" y="820014"/>
                    </a:lnTo>
                    <a:cubicBezTo>
                      <a:pt x="301266" y="820014"/>
                      <a:pt x="196979" y="776816"/>
                      <a:pt x="120088" y="699925"/>
                    </a:cubicBezTo>
                    <a:cubicBezTo>
                      <a:pt x="43197" y="623034"/>
                      <a:pt x="0" y="518747"/>
                      <a:pt x="0" y="410007"/>
                    </a:cubicBezTo>
                    <a:lnTo>
                      <a:pt x="0" y="410007"/>
                    </a:lnTo>
                    <a:cubicBezTo>
                      <a:pt x="0" y="301266"/>
                      <a:pt x="43197" y="196979"/>
                      <a:pt x="120088" y="120088"/>
                    </a:cubicBezTo>
                    <a:cubicBezTo>
                      <a:pt x="196979" y="43197"/>
                      <a:pt x="301266" y="0"/>
                      <a:pt x="410007" y="0"/>
                    </a:cubicBezTo>
                    <a:close/>
                  </a:path>
                </a:pathLst>
              </a:custGeom>
              <a:solidFill>
                <a:srgbClr val="94DDDE"/>
              </a:solidFill>
            </p:spPr>
          </p:sp>
          <p:sp>
            <p:nvSpPr>
              <p:cNvPr id="47" name="TextBox 47"/>
              <p:cNvSpPr txBox="1"/>
              <p:nvPr/>
            </p:nvSpPr>
            <p:spPr>
              <a:xfrm>
                <a:off x="11193746" y="5873788"/>
                <a:ext cx="708235" cy="768601"/>
              </a:xfrm>
              <a:prstGeom prst="rect">
                <a:avLst/>
              </a:prstGeom>
            </p:spPr>
            <p:txBody>
              <a:bodyPr lIns="0" tIns="0" rIns="0" bIns="0" rtlCol="0" anchor="ctr"/>
              <a:lstStyle/>
              <a:p>
                <a:pPr marL="0" lvl="0" indent="0" algn="ctr">
                  <a:lnSpc>
                    <a:spcPts val="4900"/>
                  </a:lnSpc>
                  <a:spcBef>
                    <a:spcPct val="0"/>
                  </a:spcBef>
                </a:pPr>
                <a:r>
                  <a:rPr lang="en-US" sz="3500" b="1" spc="598" dirty="0">
                    <a:solidFill>
                      <a:srgbClr val="2B4B82"/>
                    </a:solidFill>
                    <a:latin typeface="Noto Sans TC" panose="020B0200000000000000" pitchFamily="34" charset="-120"/>
                    <a:ea typeface="Noto Sans TC" panose="020B0200000000000000" pitchFamily="34" charset="-120"/>
                    <a:cs typeface="Clear Sans Bold"/>
                    <a:sym typeface="Clear Sans Bold"/>
                  </a:rPr>
                  <a:t>4</a:t>
                </a:r>
              </a:p>
            </p:txBody>
          </p:sp>
        </p:grpSp>
      </p:grpSp>
      <p:grpSp>
        <p:nvGrpSpPr>
          <p:cNvPr id="72" name="群組 71">
            <a:extLst>
              <a:ext uri="{FF2B5EF4-FFF2-40B4-BE49-F238E27FC236}">
                <a16:creationId xmlns:a16="http://schemas.microsoft.com/office/drawing/2014/main" id="{92D03748-E3AE-4BBB-AA8A-30CD2F8869A7}"/>
              </a:ext>
            </a:extLst>
          </p:cNvPr>
          <p:cNvGrpSpPr/>
          <p:nvPr/>
        </p:nvGrpSpPr>
        <p:grpSpPr>
          <a:xfrm>
            <a:off x="13762304" y="5602569"/>
            <a:ext cx="4186582" cy="1313223"/>
            <a:chOff x="13762304" y="5602569"/>
            <a:chExt cx="4186582" cy="1313223"/>
          </a:xfrm>
        </p:grpSpPr>
        <p:sp>
          <p:nvSpPr>
            <p:cNvPr id="26" name="Freeform 26"/>
            <p:cNvSpPr/>
            <p:nvPr/>
          </p:nvSpPr>
          <p:spPr>
            <a:xfrm>
              <a:off x="13762304" y="5602569"/>
              <a:ext cx="4186582" cy="1313223"/>
            </a:xfrm>
            <a:custGeom>
              <a:avLst/>
              <a:gdLst/>
              <a:ahLst/>
              <a:cxnLst/>
              <a:rect l="l" t="t" r="r" b="b"/>
              <a:pathLst>
                <a:path w="1102639" h="345869">
                  <a:moveTo>
                    <a:pt x="0" y="0"/>
                  </a:moveTo>
                  <a:lnTo>
                    <a:pt x="899439" y="0"/>
                  </a:lnTo>
                  <a:lnTo>
                    <a:pt x="1102639" y="172935"/>
                  </a:lnTo>
                  <a:lnTo>
                    <a:pt x="899439" y="345869"/>
                  </a:lnTo>
                  <a:lnTo>
                    <a:pt x="0" y="345869"/>
                  </a:lnTo>
                  <a:lnTo>
                    <a:pt x="203200" y="172935"/>
                  </a:lnTo>
                  <a:lnTo>
                    <a:pt x="0" y="0"/>
                  </a:lnTo>
                  <a:close/>
                </a:path>
              </a:pathLst>
            </a:custGeom>
            <a:solidFill>
              <a:srgbClr val="94DDDE"/>
            </a:solidFill>
            <a:ln cap="sq">
              <a:noFill/>
              <a:prstDash val="solid"/>
              <a:miter/>
            </a:ln>
          </p:spPr>
        </p:sp>
        <p:sp>
          <p:nvSpPr>
            <p:cNvPr id="27" name="TextBox 27"/>
            <p:cNvSpPr txBox="1"/>
            <p:nvPr/>
          </p:nvSpPr>
          <p:spPr>
            <a:xfrm>
              <a:off x="14419549" y="6186793"/>
              <a:ext cx="3222176" cy="445256"/>
            </a:xfrm>
            <a:prstGeom prst="rect">
              <a:avLst/>
            </a:prstGeom>
          </p:spPr>
          <p:txBody>
            <a:bodyPr lIns="0" tIns="0" rIns="0" bIns="0" rtlCol="0" anchor="ctr"/>
            <a:lstStyle/>
            <a:p>
              <a:pPr marL="0" lvl="0" indent="0" algn="ctr">
                <a:lnSpc>
                  <a:spcPts val="1699"/>
                </a:lnSpc>
                <a:spcBef>
                  <a:spcPct val="0"/>
                </a:spcBef>
              </a:pPr>
              <a:r>
                <a:rPr lang="en-US" sz="3399" b="1" spc="407" dirty="0">
                  <a:solidFill>
                    <a:srgbClr val="31356E"/>
                  </a:solidFill>
                  <a:latin typeface="Noto Sans TC" panose="020B0200000000000000" pitchFamily="34" charset="-120"/>
                  <a:ea typeface="Noto Sans TC" panose="020B0200000000000000" pitchFamily="34" charset="-120"/>
                  <a:cs typeface="Noto Sans T Chinese Bold"/>
                  <a:sym typeface="Noto Sans T Chinese Bold"/>
                </a:rPr>
                <a:t>     計畫結案</a:t>
              </a:r>
            </a:p>
          </p:txBody>
        </p:sp>
        <p:grpSp>
          <p:nvGrpSpPr>
            <p:cNvPr id="67" name="群組 66">
              <a:extLst>
                <a:ext uri="{FF2B5EF4-FFF2-40B4-BE49-F238E27FC236}">
                  <a16:creationId xmlns:a16="http://schemas.microsoft.com/office/drawing/2014/main" id="{D8C4DCC4-D34E-49CB-BCB8-313779CD7542}"/>
                </a:ext>
              </a:extLst>
            </p:cNvPr>
            <p:cNvGrpSpPr/>
            <p:nvPr/>
          </p:nvGrpSpPr>
          <p:grpSpPr>
            <a:xfrm>
              <a:off x="14621239" y="5870594"/>
              <a:ext cx="753271" cy="768602"/>
              <a:chOff x="14621239" y="5870594"/>
              <a:chExt cx="753271" cy="768602"/>
            </a:xfrm>
          </p:grpSpPr>
          <p:sp>
            <p:nvSpPr>
              <p:cNvPr id="49" name="Freeform 49">
                <a:extLst>
                  <a:ext uri="{C183D7F6-B498-43B3-948B-1728B52AA6E4}">
                    <adec:decorative xmlns:adec="http://schemas.microsoft.com/office/drawing/2017/decorative" val="1"/>
                  </a:ext>
                </a:extLst>
              </p:cNvPr>
              <p:cNvSpPr/>
              <p:nvPr/>
            </p:nvSpPr>
            <p:spPr>
              <a:xfrm>
                <a:off x="14621239" y="5935944"/>
                <a:ext cx="708235" cy="703252"/>
              </a:xfrm>
              <a:custGeom>
                <a:avLst/>
                <a:gdLst/>
                <a:ahLst/>
                <a:cxnLst/>
                <a:rect l="l" t="t" r="r" b="b"/>
                <a:pathLst>
                  <a:path w="825825" h="820014">
                    <a:moveTo>
                      <a:pt x="410007" y="0"/>
                    </a:moveTo>
                    <a:lnTo>
                      <a:pt x="415818" y="0"/>
                    </a:lnTo>
                    <a:cubicBezTo>
                      <a:pt x="524558" y="0"/>
                      <a:pt x="628845" y="43197"/>
                      <a:pt x="705736" y="120088"/>
                    </a:cubicBezTo>
                    <a:cubicBezTo>
                      <a:pt x="782628" y="196979"/>
                      <a:pt x="825825" y="301266"/>
                      <a:pt x="825825" y="410007"/>
                    </a:cubicBezTo>
                    <a:lnTo>
                      <a:pt x="825825" y="410007"/>
                    </a:lnTo>
                    <a:cubicBezTo>
                      <a:pt x="825825" y="636447"/>
                      <a:pt x="642258" y="820014"/>
                      <a:pt x="415818" y="820014"/>
                    </a:cubicBezTo>
                    <a:lnTo>
                      <a:pt x="410007" y="820014"/>
                    </a:lnTo>
                    <a:cubicBezTo>
                      <a:pt x="301266" y="820014"/>
                      <a:pt x="196979" y="776816"/>
                      <a:pt x="120088" y="699925"/>
                    </a:cubicBezTo>
                    <a:cubicBezTo>
                      <a:pt x="43197" y="623034"/>
                      <a:pt x="0" y="518747"/>
                      <a:pt x="0" y="410007"/>
                    </a:cubicBezTo>
                    <a:lnTo>
                      <a:pt x="0" y="410007"/>
                    </a:lnTo>
                    <a:cubicBezTo>
                      <a:pt x="0" y="301266"/>
                      <a:pt x="43197" y="196979"/>
                      <a:pt x="120088" y="120088"/>
                    </a:cubicBezTo>
                    <a:cubicBezTo>
                      <a:pt x="196979" y="43197"/>
                      <a:pt x="301266" y="0"/>
                      <a:pt x="410007" y="0"/>
                    </a:cubicBezTo>
                    <a:close/>
                  </a:path>
                </a:pathLst>
              </a:custGeom>
              <a:solidFill>
                <a:srgbClr val="2B4B82"/>
              </a:solidFill>
            </p:spPr>
          </p:sp>
          <p:sp>
            <p:nvSpPr>
              <p:cNvPr id="50" name="TextBox 50"/>
              <p:cNvSpPr txBox="1"/>
              <p:nvPr/>
            </p:nvSpPr>
            <p:spPr>
              <a:xfrm>
                <a:off x="14666275" y="5870594"/>
                <a:ext cx="708235" cy="768601"/>
              </a:xfrm>
              <a:prstGeom prst="rect">
                <a:avLst/>
              </a:prstGeom>
            </p:spPr>
            <p:txBody>
              <a:bodyPr lIns="0" tIns="0" rIns="0" bIns="0" rtlCol="0" anchor="ctr"/>
              <a:lstStyle/>
              <a:p>
                <a:pPr marL="0" lvl="0" indent="0" algn="ctr">
                  <a:lnSpc>
                    <a:spcPts val="4900"/>
                  </a:lnSpc>
                  <a:spcBef>
                    <a:spcPct val="0"/>
                  </a:spcBef>
                </a:pPr>
                <a:r>
                  <a:rPr lang="en-US" sz="3500" b="1" spc="598" dirty="0">
                    <a:solidFill>
                      <a:srgbClr val="FFFFFF"/>
                    </a:solidFill>
                    <a:latin typeface="Noto Sans TC" panose="020B0200000000000000" pitchFamily="34" charset="-120"/>
                    <a:ea typeface="Noto Sans TC" panose="020B0200000000000000" pitchFamily="34" charset="-120"/>
                    <a:cs typeface="Clear Sans Bold"/>
                    <a:sym typeface="Clear Sans Bold"/>
                  </a:rPr>
                  <a:t>5</a:t>
                </a:r>
              </a:p>
            </p:txBody>
          </p:sp>
        </p:grpSp>
      </p:grpSp>
      <p:sp>
        <p:nvSpPr>
          <p:cNvPr id="51" name="TextBox 51"/>
          <p:cNvSpPr txBox="1"/>
          <p:nvPr/>
        </p:nvSpPr>
        <p:spPr>
          <a:xfrm>
            <a:off x="649181" y="3558000"/>
            <a:ext cx="4679419" cy="539956"/>
          </a:xfrm>
          <a:prstGeom prst="rect">
            <a:avLst/>
          </a:prstGeom>
        </p:spPr>
        <p:txBody>
          <a:bodyPr lIns="0" tIns="0" rIns="0" bIns="0" rtlCol="0" anchor="t">
            <a:spAutoFit/>
          </a:bodyPr>
          <a:lstStyle/>
          <a:p>
            <a:pPr marL="0" lvl="0" indent="0" algn="l">
              <a:lnSpc>
                <a:spcPts val="4502"/>
              </a:lnSpc>
              <a:spcBef>
                <a:spcPct val="0"/>
              </a:spcBef>
            </a:pPr>
            <a:r>
              <a:rPr lang="en-US" sz="2800" b="1" u="none" strike="noStrike" spc="96"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113.11.21 ~ </a:t>
            </a:r>
            <a:r>
              <a:rPr lang="en-US" sz="3500" b="1" u="none" strike="noStrike" spc="96" dirty="0">
                <a:solidFill>
                  <a:srgbClr val="C00000"/>
                </a:solidFill>
                <a:latin typeface="Noto Sans TC" panose="020B0200000000000000" pitchFamily="34" charset="-120"/>
                <a:ea typeface="Noto Sans TC" panose="020B0200000000000000" pitchFamily="34" charset="-120"/>
                <a:cs typeface="Noto Sans T Chinese Bold"/>
                <a:sym typeface="Noto Sans T Chinese Bold"/>
              </a:rPr>
              <a:t>113.12.12</a:t>
            </a:r>
          </a:p>
        </p:txBody>
      </p:sp>
      <p:sp>
        <p:nvSpPr>
          <p:cNvPr id="52" name="TextBox 52"/>
          <p:cNvSpPr txBox="1"/>
          <p:nvPr/>
        </p:nvSpPr>
        <p:spPr>
          <a:xfrm>
            <a:off x="5093833" y="3720070"/>
            <a:ext cx="1268163" cy="329449"/>
          </a:xfrm>
          <a:prstGeom prst="rect">
            <a:avLst/>
          </a:prstGeom>
        </p:spPr>
        <p:txBody>
          <a:bodyPr wrap="square" lIns="0" tIns="0" rIns="0" bIns="0" rtlCol="0" anchor="t">
            <a:spAutoFit/>
          </a:bodyPr>
          <a:lstStyle/>
          <a:p>
            <a:pPr marL="0" lvl="0" indent="0" algn="ctr">
              <a:lnSpc>
                <a:spcPts val="2753"/>
              </a:lnSpc>
              <a:spcBef>
                <a:spcPct val="0"/>
              </a:spcBef>
            </a:pPr>
            <a:r>
              <a:rPr lang="en-US" sz="1966" b="1" u="none" strike="noStrike" spc="59" dirty="0">
                <a:solidFill>
                  <a:srgbClr val="C00000"/>
                </a:solidFill>
                <a:latin typeface="Noto Sans TC" panose="020B0200000000000000" pitchFamily="34" charset="-120"/>
                <a:ea typeface="Noto Sans TC" panose="020B0200000000000000" pitchFamily="34" charset="-120"/>
                <a:cs typeface="Noto Sans T Chinese Bold"/>
                <a:sym typeface="Noto Sans T Chinese Bold"/>
              </a:rPr>
              <a:t>(23:59止)</a:t>
            </a:r>
          </a:p>
        </p:txBody>
      </p:sp>
      <p:sp>
        <p:nvSpPr>
          <p:cNvPr id="53" name="TextBox 53"/>
          <p:cNvSpPr txBox="1"/>
          <p:nvPr/>
        </p:nvSpPr>
        <p:spPr>
          <a:xfrm>
            <a:off x="3918267" y="7077515"/>
            <a:ext cx="2473248" cy="402150"/>
          </a:xfrm>
          <a:prstGeom prst="rect">
            <a:avLst/>
          </a:prstGeom>
        </p:spPr>
        <p:txBody>
          <a:bodyPr lIns="0" tIns="0" rIns="0" bIns="0" rtlCol="0" anchor="t">
            <a:spAutoFit/>
          </a:bodyPr>
          <a:lstStyle/>
          <a:p>
            <a:pPr marL="0" lvl="0" indent="0" algn="l">
              <a:lnSpc>
                <a:spcPts val="3428"/>
              </a:lnSpc>
              <a:spcBef>
                <a:spcPct val="0"/>
              </a:spcBef>
            </a:pPr>
            <a:r>
              <a:rPr lang="en-US" sz="2448" b="1" u="none" strike="noStrike" spc="73"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113.12.13-20</a:t>
            </a:r>
          </a:p>
        </p:txBody>
      </p:sp>
      <p:sp>
        <p:nvSpPr>
          <p:cNvPr id="54" name="TextBox 54"/>
          <p:cNvSpPr txBox="1"/>
          <p:nvPr/>
        </p:nvSpPr>
        <p:spPr>
          <a:xfrm>
            <a:off x="10810576" y="7077515"/>
            <a:ext cx="2473248" cy="402150"/>
          </a:xfrm>
          <a:prstGeom prst="rect">
            <a:avLst/>
          </a:prstGeom>
        </p:spPr>
        <p:txBody>
          <a:bodyPr lIns="0" tIns="0" rIns="0" bIns="0" rtlCol="0" anchor="t">
            <a:spAutoFit/>
          </a:bodyPr>
          <a:lstStyle/>
          <a:p>
            <a:pPr marL="0" lvl="0" indent="0" algn="l">
              <a:lnSpc>
                <a:spcPts val="3428"/>
              </a:lnSpc>
              <a:spcBef>
                <a:spcPct val="0"/>
              </a:spcBef>
            </a:pPr>
            <a:r>
              <a:rPr lang="en-US" sz="2448" b="1" spc="73"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114.08.01</a:t>
            </a:r>
          </a:p>
        </p:txBody>
      </p:sp>
      <p:sp>
        <p:nvSpPr>
          <p:cNvPr id="55" name="TextBox 55"/>
          <p:cNvSpPr txBox="1"/>
          <p:nvPr/>
        </p:nvSpPr>
        <p:spPr>
          <a:xfrm>
            <a:off x="612578" y="4234943"/>
            <a:ext cx="4876741" cy="787331"/>
          </a:xfrm>
          <a:prstGeom prst="rect">
            <a:avLst/>
          </a:prstGeom>
        </p:spPr>
        <p:txBody>
          <a:bodyPr lIns="0" tIns="0" rIns="0" bIns="0" rtlCol="0" anchor="t">
            <a:spAutoFit/>
          </a:bodyPr>
          <a:lstStyle/>
          <a:p>
            <a:pPr marL="0" lvl="0" indent="0" algn="l">
              <a:lnSpc>
                <a:spcPts val="3164"/>
              </a:lnSpc>
              <a:spcBef>
                <a:spcPct val="0"/>
              </a:spcBef>
            </a:pPr>
            <a:r>
              <a:rPr lang="en-US" sz="2260" u="none" strike="noStrike" spc="67" dirty="0">
                <a:solidFill>
                  <a:srgbClr val="2B4B82"/>
                </a:solidFill>
                <a:latin typeface="Noto Sans TC" panose="020B0200000000000000" pitchFamily="34" charset="-120"/>
                <a:ea typeface="Noto Sans TC" panose="020B0200000000000000" pitchFamily="34" charset="-120"/>
                <a:cs typeface="Noto Sans T Chinese"/>
                <a:sym typeface="Noto Sans T Chinese"/>
              </a:rPr>
              <a:t>教師徵件截止前至系統填寫計畫申請書，並上傳 。(新申請人帳號註冊)</a:t>
            </a:r>
          </a:p>
        </p:txBody>
      </p:sp>
      <p:sp>
        <p:nvSpPr>
          <p:cNvPr id="56" name="TextBox 56"/>
          <p:cNvSpPr txBox="1"/>
          <p:nvPr/>
        </p:nvSpPr>
        <p:spPr>
          <a:xfrm>
            <a:off x="3848607" y="7631853"/>
            <a:ext cx="5200117" cy="1197700"/>
          </a:xfrm>
          <a:prstGeom prst="rect">
            <a:avLst/>
          </a:prstGeom>
        </p:spPr>
        <p:txBody>
          <a:bodyPr lIns="0" tIns="0" rIns="0" bIns="0" rtlCol="0" anchor="t">
            <a:spAutoFit/>
          </a:bodyPr>
          <a:lstStyle/>
          <a:p>
            <a:pPr algn="l">
              <a:lnSpc>
                <a:spcPts val="3164"/>
              </a:lnSpc>
            </a:pPr>
            <a:r>
              <a:rPr lang="en-US" sz="2260" spc="67" dirty="0">
                <a:solidFill>
                  <a:srgbClr val="2B4B82"/>
                </a:solidFill>
                <a:latin typeface="Noto Sans TC" panose="020B0200000000000000" pitchFamily="34" charset="-120"/>
                <a:ea typeface="Noto Sans TC" panose="020B0200000000000000" pitchFamily="34" charset="-120"/>
                <a:cs typeface="Noto Sans T Chinese"/>
                <a:sym typeface="Noto Sans T Chinese"/>
              </a:rPr>
              <a:t>1.學校至系統確認申請資料。</a:t>
            </a:r>
          </a:p>
          <a:p>
            <a:pPr algn="l">
              <a:lnSpc>
                <a:spcPts val="3164"/>
              </a:lnSpc>
            </a:pPr>
            <a:r>
              <a:rPr lang="en-US" sz="2260" spc="67" dirty="0">
                <a:solidFill>
                  <a:srgbClr val="2B4B82"/>
                </a:solidFill>
                <a:latin typeface="Noto Sans TC" panose="020B0200000000000000" pitchFamily="34" charset="-120"/>
                <a:ea typeface="Noto Sans TC" panose="020B0200000000000000" pitchFamily="34" charset="-120"/>
                <a:cs typeface="Noto Sans T Chinese"/>
                <a:sym typeface="Noto Sans T Chinese"/>
              </a:rPr>
              <a:t>2.通知申請修正後上傳。</a:t>
            </a:r>
          </a:p>
          <a:p>
            <a:pPr marL="0" lvl="0" indent="0" algn="l">
              <a:lnSpc>
                <a:spcPts val="3164"/>
              </a:lnSpc>
              <a:spcBef>
                <a:spcPct val="0"/>
              </a:spcBef>
            </a:pPr>
            <a:r>
              <a:rPr lang="en-US" sz="2260" spc="67" dirty="0">
                <a:solidFill>
                  <a:srgbClr val="2B4B82"/>
                </a:solidFill>
                <a:latin typeface="Noto Sans TC" panose="020B0200000000000000" pitchFamily="34" charset="-120"/>
                <a:ea typeface="Noto Sans TC" panose="020B0200000000000000" pitchFamily="34" charset="-120"/>
                <a:cs typeface="Noto Sans T Chinese"/>
                <a:sym typeface="Noto Sans T Chinese"/>
              </a:rPr>
              <a:t>3.公文函報教育部。</a:t>
            </a:r>
          </a:p>
        </p:txBody>
      </p:sp>
      <p:sp>
        <p:nvSpPr>
          <p:cNvPr id="57" name="TextBox 57"/>
          <p:cNvSpPr txBox="1"/>
          <p:nvPr/>
        </p:nvSpPr>
        <p:spPr>
          <a:xfrm>
            <a:off x="10740916" y="8146203"/>
            <a:ext cx="4998007" cy="376963"/>
          </a:xfrm>
          <a:prstGeom prst="rect">
            <a:avLst/>
          </a:prstGeom>
        </p:spPr>
        <p:txBody>
          <a:bodyPr lIns="0" tIns="0" rIns="0" bIns="0" rtlCol="0" anchor="t">
            <a:spAutoFit/>
          </a:bodyPr>
          <a:lstStyle/>
          <a:p>
            <a:pPr marL="0" lvl="0" indent="0" algn="l">
              <a:lnSpc>
                <a:spcPts val="3164"/>
              </a:lnSpc>
              <a:spcBef>
                <a:spcPct val="0"/>
              </a:spcBef>
            </a:pPr>
            <a:r>
              <a:rPr lang="en-US" sz="2260" spc="67" dirty="0">
                <a:solidFill>
                  <a:srgbClr val="2B4B82"/>
                </a:solidFill>
                <a:latin typeface="Noto Sans TC" panose="020B0200000000000000" pitchFamily="34" charset="-120"/>
                <a:ea typeface="Noto Sans TC" panose="020B0200000000000000" pitchFamily="34" charset="-120"/>
                <a:cs typeface="Noto Sans T Chinese"/>
                <a:sym typeface="Noto Sans T Chinese"/>
              </a:rPr>
              <a:t>參與學門工作坊及教師社群交流。</a:t>
            </a:r>
          </a:p>
        </p:txBody>
      </p:sp>
      <p:sp>
        <p:nvSpPr>
          <p:cNvPr id="58" name="TextBox 58"/>
          <p:cNvSpPr txBox="1"/>
          <p:nvPr/>
        </p:nvSpPr>
        <p:spPr>
          <a:xfrm>
            <a:off x="14191643" y="4761154"/>
            <a:ext cx="3300283" cy="787331"/>
          </a:xfrm>
          <a:prstGeom prst="rect">
            <a:avLst/>
          </a:prstGeom>
        </p:spPr>
        <p:txBody>
          <a:bodyPr lIns="0" tIns="0" rIns="0" bIns="0" rtlCol="0" anchor="t">
            <a:spAutoFit/>
          </a:bodyPr>
          <a:lstStyle/>
          <a:p>
            <a:pPr marL="0" lvl="0" indent="0" algn="l">
              <a:lnSpc>
                <a:spcPts val="3164"/>
              </a:lnSpc>
              <a:spcBef>
                <a:spcPct val="0"/>
              </a:spcBef>
            </a:pPr>
            <a:r>
              <a:rPr lang="en-US" sz="2260" spc="67" dirty="0">
                <a:solidFill>
                  <a:srgbClr val="2B4B82"/>
                </a:solidFill>
                <a:latin typeface="Noto Sans TC" panose="020B0200000000000000" pitchFamily="34" charset="-120"/>
                <a:ea typeface="Noto Sans TC" panose="020B0200000000000000" pitchFamily="34" charset="-120"/>
                <a:cs typeface="Noto Sans T Chinese"/>
                <a:sym typeface="Noto Sans T Chinese"/>
              </a:rPr>
              <a:t>辦理經費結案，並繼續參加計畫成果交流與發表。</a:t>
            </a:r>
          </a:p>
        </p:txBody>
      </p:sp>
      <p:sp>
        <p:nvSpPr>
          <p:cNvPr id="59" name="TextBox 59"/>
          <p:cNvSpPr txBox="1"/>
          <p:nvPr/>
        </p:nvSpPr>
        <p:spPr>
          <a:xfrm>
            <a:off x="10740916" y="7617566"/>
            <a:ext cx="4337220" cy="495713"/>
          </a:xfrm>
          <a:prstGeom prst="rect">
            <a:avLst/>
          </a:prstGeom>
        </p:spPr>
        <p:txBody>
          <a:bodyPr lIns="0" tIns="0" rIns="0" bIns="0" rtlCol="0" anchor="t">
            <a:spAutoFit/>
          </a:bodyPr>
          <a:lstStyle/>
          <a:p>
            <a:pPr marL="0" lvl="0" indent="0" algn="l">
              <a:lnSpc>
                <a:spcPts val="4199"/>
              </a:lnSpc>
              <a:spcBef>
                <a:spcPct val="0"/>
              </a:spcBef>
            </a:pPr>
            <a:r>
              <a:rPr lang="en-US" sz="2999" b="1" spc="89"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教師</a:t>
            </a:r>
            <a:r>
              <a:rPr lang="en-US" sz="2999" b="1" spc="89" dirty="0">
                <a:solidFill>
                  <a:srgbClr val="C00000"/>
                </a:solidFill>
                <a:latin typeface="Noto Sans TC" panose="020B0200000000000000" pitchFamily="34" charset="-120"/>
                <a:ea typeface="Noto Sans TC" panose="020B0200000000000000" pitchFamily="34" charset="-120"/>
                <a:cs typeface="Noto Sans T Chinese Bold"/>
                <a:sym typeface="Noto Sans T Chinese Bold"/>
              </a:rPr>
              <a:t>開始</a:t>
            </a:r>
            <a:r>
              <a:rPr lang="en-US" sz="2999" b="1" spc="89"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執行計畫</a:t>
            </a:r>
          </a:p>
        </p:txBody>
      </p:sp>
      <p:sp>
        <p:nvSpPr>
          <p:cNvPr id="60" name="TextBox 60"/>
          <p:cNvSpPr txBox="1"/>
          <p:nvPr/>
        </p:nvSpPr>
        <p:spPr>
          <a:xfrm>
            <a:off x="14191643" y="4220656"/>
            <a:ext cx="4337220" cy="498412"/>
          </a:xfrm>
          <a:prstGeom prst="rect">
            <a:avLst/>
          </a:prstGeom>
        </p:spPr>
        <p:txBody>
          <a:bodyPr lIns="0" tIns="0" rIns="0" bIns="0" rtlCol="0" anchor="t">
            <a:spAutoFit/>
          </a:bodyPr>
          <a:lstStyle/>
          <a:p>
            <a:pPr marL="0" lvl="0" indent="0" algn="l">
              <a:lnSpc>
                <a:spcPts val="4199"/>
              </a:lnSpc>
              <a:spcBef>
                <a:spcPct val="0"/>
              </a:spcBef>
            </a:pPr>
            <a:r>
              <a:rPr lang="en-US" sz="2999" b="1" u="none" strike="noStrike" spc="89"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教師</a:t>
            </a:r>
            <a:r>
              <a:rPr lang="en-US" sz="2999" b="1" u="none" strike="noStrike" spc="89" dirty="0">
                <a:solidFill>
                  <a:srgbClr val="C00000"/>
                </a:solidFill>
                <a:latin typeface="Noto Sans TC" panose="020B0200000000000000" pitchFamily="34" charset="-120"/>
                <a:ea typeface="Noto Sans TC" panose="020B0200000000000000" pitchFamily="34" charset="-120"/>
                <a:cs typeface="Noto Sans T Chinese Bold"/>
                <a:sym typeface="Noto Sans T Chinese Bold"/>
              </a:rPr>
              <a:t>結束</a:t>
            </a:r>
            <a:r>
              <a:rPr lang="en-US" sz="2999" b="1" u="none" strike="noStrike" spc="89"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執行計畫</a:t>
            </a:r>
          </a:p>
        </p:txBody>
      </p:sp>
      <p:sp>
        <p:nvSpPr>
          <p:cNvPr id="109" name="Freeform 4">
            <a:extLst>
              <a:ext uri="{FF2B5EF4-FFF2-40B4-BE49-F238E27FC236}">
                <a16:creationId xmlns:a16="http://schemas.microsoft.com/office/drawing/2014/main" id="{20E3FC1F-7A81-4D3A-A493-A135EF10264C}"/>
              </a:ext>
            </a:extLst>
          </p:cNvPr>
          <p:cNvSpPr/>
          <p:nvPr/>
        </p:nvSpPr>
        <p:spPr>
          <a:xfrm>
            <a:off x="11564070" y="-2179686"/>
            <a:ext cx="1239427" cy="2683798"/>
          </a:xfrm>
          <a:custGeom>
            <a:avLst/>
            <a:gdLst/>
            <a:ahLst/>
            <a:cxnLst/>
            <a:rect l="l" t="t" r="r" b="b"/>
            <a:pathLst>
              <a:path w="1239427" h="2683798">
                <a:moveTo>
                  <a:pt x="0" y="0"/>
                </a:moveTo>
                <a:lnTo>
                  <a:pt x="1239426" y="0"/>
                </a:lnTo>
                <a:lnTo>
                  <a:pt x="1239426" y="2683798"/>
                </a:lnTo>
                <a:lnTo>
                  <a:pt x="0" y="26837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0" name="Freeform 5">
            <a:extLst>
              <a:ext uri="{FF2B5EF4-FFF2-40B4-BE49-F238E27FC236}">
                <a16:creationId xmlns:a16="http://schemas.microsoft.com/office/drawing/2014/main" id="{74ECA5FE-211F-4289-ACC3-B14425806CA2}"/>
              </a:ext>
            </a:extLst>
          </p:cNvPr>
          <p:cNvSpPr/>
          <p:nvPr/>
        </p:nvSpPr>
        <p:spPr>
          <a:xfrm>
            <a:off x="16519242" y="1537126"/>
            <a:ext cx="3934510" cy="2432242"/>
          </a:xfrm>
          <a:custGeom>
            <a:avLst/>
            <a:gdLst/>
            <a:ahLst/>
            <a:cxnLst/>
            <a:rect l="l" t="t" r="r" b="b"/>
            <a:pathLst>
              <a:path w="3934510" h="2432242">
                <a:moveTo>
                  <a:pt x="0" y="0"/>
                </a:moveTo>
                <a:lnTo>
                  <a:pt x="3934509" y="0"/>
                </a:lnTo>
                <a:lnTo>
                  <a:pt x="3934509" y="2432242"/>
                </a:lnTo>
                <a:lnTo>
                  <a:pt x="0" y="24322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1" name="Freeform 6">
            <a:extLst>
              <a:ext uri="{FF2B5EF4-FFF2-40B4-BE49-F238E27FC236}">
                <a16:creationId xmlns:a16="http://schemas.microsoft.com/office/drawing/2014/main" id="{D6317E57-2CDA-4CB8-A9D4-AB6B9FE1E27D}"/>
              </a:ext>
            </a:extLst>
          </p:cNvPr>
          <p:cNvSpPr/>
          <p:nvPr/>
        </p:nvSpPr>
        <p:spPr>
          <a:xfrm flipH="1">
            <a:off x="16771275" y="232579"/>
            <a:ext cx="1777223" cy="1092184"/>
          </a:xfrm>
          <a:custGeom>
            <a:avLst/>
            <a:gdLst/>
            <a:ahLst/>
            <a:cxnLst/>
            <a:rect l="l" t="t" r="r" b="b"/>
            <a:pathLst>
              <a:path w="1777223" h="1092184">
                <a:moveTo>
                  <a:pt x="1777222" y="0"/>
                </a:moveTo>
                <a:lnTo>
                  <a:pt x="0" y="0"/>
                </a:lnTo>
                <a:lnTo>
                  <a:pt x="0" y="1092184"/>
                </a:lnTo>
                <a:lnTo>
                  <a:pt x="1777222" y="1092184"/>
                </a:lnTo>
                <a:lnTo>
                  <a:pt x="1777222"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2" name="Freeform 7">
            <a:extLst>
              <a:ext uri="{FF2B5EF4-FFF2-40B4-BE49-F238E27FC236}">
                <a16:creationId xmlns:a16="http://schemas.microsoft.com/office/drawing/2014/main" id="{2E23D651-DF5B-467B-89B1-672093DF977B}"/>
              </a:ext>
            </a:extLst>
          </p:cNvPr>
          <p:cNvSpPr/>
          <p:nvPr/>
        </p:nvSpPr>
        <p:spPr>
          <a:xfrm>
            <a:off x="11934051" y="-1888540"/>
            <a:ext cx="4585191" cy="4785303"/>
          </a:xfrm>
          <a:custGeom>
            <a:avLst/>
            <a:gdLst/>
            <a:ahLst/>
            <a:cxnLst/>
            <a:rect l="l" t="t" r="r" b="b"/>
            <a:pathLst>
              <a:path w="4585191" h="4785303">
                <a:moveTo>
                  <a:pt x="0" y="0"/>
                </a:moveTo>
                <a:lnTo>
                  <a:pt x="4585191" y="0"/>
                </a:lnTo>
                <a:lnTo>
                  <a:pt x="4585191" y="4785304"/>
                </a:lnTo>
                <a:lnTo>
                  <a:pt x="0" y="47853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grpSp>
        <p:nvGrpSpPr>
          <p:cNvPr id="2" name="Group 2"/>
          <p:cNvGrpSpPr/>
          <p:nvPr/>
        </p:nvGrpSpPr>
        <p:grpSpPr>
          <a:xfrm>
            <a:off x="4877627" y="2637929"/>
            <a:ext cx="1963034" cy="7180826"/>
            <a:chOff x="0" y="0"/>
            <a:chExt cx="2617379" cy="9574434"/>
          </a:xfrm>
        </p:grpSpPr>
        <p:grpSp>
          <p:nvGrpSpPr>
            <p:cNvPr id="3" name="Group 3"/>
            <p:cNvGrpSpPr/>
            <p:nvPr/>
          </p:nvGrpSpPr>
          <p:grpSpPr>
            <a:xfrm>
              <a:off x="0" y="0"/>
              <a:ext cx="2617379" cy="1184501"/>
              <a:chOff x="0" y="0"/>
              <a:chExt cx="898018" cy="406400"/>
            </a:xfrm>
          </p:grpSpPr>
          <p:sp>
            <p:nvSpPr>
              <p:cNvPr id="4" name="Freeform 4"/>
              <p:cNvSpPr/>
              <p:nvPr/>
            </p:nvSpPr>
            <p:spPr>
              <a:xfrm>
                <a:off x="17780" y="22860"/>
                <a:ext cx="872618" cy="360680"/>
              </a:xfrm>
              <a:custGeom>
                <a:avLst/>
                <a:gdLst/>
                <a:ahLst/>
                <a:cxnLst/>
                <a:rect l="l" t="t" r="r" b="b"/>
                <a:pathLst>
                  <a:path w="872618" h="360680">
                    <a:moveTo>
                      <a:pt x="872618" y="180340"/>
                    </a:moveTo>
                    <a:cubicBezTo>
                      <a:pt x="872618" y="81280"/>
                      <a:pt x="792608" y="0"/>
                      <a:pt x="692278" y="0"/>
                    </a:cubicBezTo>
                    <a:lnTo>
                      <a:pt x="172720" y="0"/>
                    </a:lnTo>
                    <a:lnTo>
                      <a:pt x="172720" y="1270"/>
                    </a:lnTo>
                    <a:cubicBezTo>
                      <a:pt x="76200" y="5080"/>
                      <a:pt x="0" y="83820"/>
                      <a:pt x="0" y="180340"/>
                    </a:cubicBezTo>
                    <a:cubicBezTo>
                      <a:pt x="0" y="276860"/>
                      <a:pt x="77470" y="355600"/>
                      <a:pt x="172720" y="359410"/>
                    </a:cubicBezTo>
                    <a:lnTo>
                      <a:pt x="172720" y="360680"/>
                    </a:lnTo>
                    <a:lnTo>
                      <a:pt x="692278" y="360680"/>
                    </a:lnTo>
                    <a:cubicBezTo>
                      <a:pt x="791338" y="360680"/>
                      <a:pt x="872618" y="279400"/>
                      <a:pt x="872618" y="180340"/>
                    </a:cubicBezTo>
                    <a:close/>
                  </a:path>
                </a:pathLst>
              </a:custGeom>
              <a:solidFill>
                <a:srgbClr val="94DDDE"/>
              </a:solidFill>
            </p:spPr>
          </p:sp>
        </p:grpSp>
        <p:grpSp>
          <p:nvGrpSpPr>
            <p:cNvPr id="5" name="Group 5"/>
            <p:cNvGrpSpPr/>
            <p:nvPr/>
          </p:nvGrpSpPr>
          <p:grpSpPr>
            <a:xfrm>
              <a:off x="0" y="5599844"/>
              <a:ext cx="2617379" cy="1184501"/>
              <a:chOff x="0" y="0"/>
              <a:chExt cx="898018" cy="406400"/>
            </a:xfrm>
          </p:grpSpPr>
          <p:sp>
            <p:nvSpPr>
              <p:cNvPr id="6" name="Freeform 6"/>
              <p:cNvSpPr/>
              <p:nvPr/>
            </p:nvSpPr>
            <p:spPr>
              <a:xfrm>
                <a:off x="17780" y="22860"/>
                <a:ext cx="872618" cy="360680"/>
              </a:xfrm>
              <a:custGeom>
                <a:avLst/>
                <a:gdLst/>
                <a:ahLst/>
                <a:cxnLst/>
                <a:rect l="l" t="t" r="r" b="b"/>
                <a:pathLst>
                  <a:path w="872618" h="360680">
                    <a:moveTo>
                      <a:pt x="872618" y="180340"/>
                    </a:moveTo>
                    <a:cubicBezTo>
                      <a:pt x="872618" y="81280"/>
                      <a:pt x="792608" y="0"/>
                      <a:pt x="692278" y="0"/>
                    </a:cubicBezTo>
                    <a:lnTo>
                      <a:pt x="172720" y="0"/>
                    </a:lnTo>
                    <a:lnTo>
                      <a:pt x="172720" y="1270"/>
                    </a:lnTo>
                    <a:cubicBezTo>
                      <a:pt x="76200" y="5080"/>
                      <a:pt x="0" y="83820"/>
                      <a:pt x="0" y="180340"/>
                    </a:cubicBezTo>
                    <a:cubicBezTo>
                      <a:pt x="0" y="276860"/>
                      <a:pt x="77470" y="355600"/>
                      <a:pt x="172720" y="359410"/>
                    </a:cubicBezTo>
                    <a:lnTo>
                      <a:pt x="172720" y="360680"/>
                    </a:lnTo>
                    <a:lnTo>
                      <a:pt x="692278" y="360680"/>
                    </a:lnTo>
                    <a:cubicBezTo>
                      <a:pt x="791338" y="360680"/>
                      <a:pt x="872618" y="279400"/>
                      <a:pt x="872618" y="180340"/>
                    </a:cubicBezTo>
                    <a:close/>
                  </a:path>
                </a:pathLst>
              </a:custGeom>
              <a:solidFill>
                <a:srgbClr val="94DDDE"/>
              </a:solidFill>
            </p:spPr>
          </p:sp>
        </p:grpSp>
        <p:grpSp>
          <p:nvGrpSpPr>
            <p:cNvPr id="7" name="Group 7"/>
            <p:cNvGrpSpPr/>
            <p:nvPr/>
          </p:nvGrpSpPr>
          <p:grpSpPr>
            <a:xfrm>
              <a:off x="0" y="1384579"/>
              <a:ext cx="2617379" cy="1184501"/>
              <a:chOff x="0" y="0"/>
              <a:chExt cx="898018" cy="406400"/>
            </a:xfrm>
          </p:grpSpPr>
          <p:sp>
            <p:nvSpPr>
              <p:cNvPr id="8" name="Freeform 8"/>
              <p:cNvSpPr/>
              <p:nvPr/>
            </p:nvSpPr>
            <p:spPr>
              <a:xfrm>
                <a:off x="17780" y="22860"/>
                <a:ext cx="872618" cy="360680"/>
              </a:xfrm>
              <a:custGeom>
                <a:avLst/>
                <a:gdLst/>
                <a:ahLst/>
                <a:cxnLst/>
                <a:rect l="l" t="t" r="r" b="b"/>
                <a:pathLst>
                  <a:path w="872618" h="360680">
                    <a:moveTo>
                      <a:pt x="872618" y="180340"/>
                    </a:moveTo>
                    <a:cubicBezTo>
                      <a:pt x="872618" y="81280"/>
                      <a:pt x="792608" y="0"/>
                      <a:pt x="692278" y="0"/>
                    </a:cubicBezTo>
                    <a:lnTo>
                      <a:pt x="172720" y="0"/>
                    </a:lnTo>
                    <a:lnTo>
                      <a:pt x="172720" y="1270"/>
                    </a:lnTo>
                    <a:cubicBezTo>
                      <a:pt x="76200" y="5080"/>
                      <a:pt x="0" y="83820"/>
                      <a:pt x="0" y="180340"/>
                    </a:cubicBezTo>
                    <a:cubicBezTo>
                      <a:pt x="0" y="276860"/>
                      <a:pt x="77470" y="355600"/>
                      <a:pt x="172720" y="359410"/>
                    </a:cubicBezTo>
                    <a:lnTo>
                      <a:pt x="172720" y="360680"/>
                    </a:lnTo>
                    <a:lnTo>
                      <a:pt x="692278" y="360680"/>
                    </a:lnTo>
                    <a:cubicBezTo>
                      <a:pt x="791338" y="360680"/>
                      <a:pt x="872618" y="279400"/>
                      <a:pt x="872618" y="180340"/>
                    </a:cubicBezTo>
                    <a:close/>
                  </a:path>
                </a:pathLst>
              </a:custGeom>
              <a:solidFill>
                <a:srgbClr val="94DDDE"/>
              </a:solidFill>
            </p:spPr>
          </p:sp>
        </p:grpSp>
        <p:grpSp>
          <p:nvGrpSpPr>
            <p:cNvPr id="9" name="Group 9"/>
            <p:cNvGrpSpPr/>
            <p:nvPr/>
          </p:nvGrpSpPr>
          <p:grpSpPr>
            <a:xfrm>
              <a:off x="0" y="6984424"/>
              <a:ext cx="2617379" cy="1184501"/>
              <a:chOff x="0" y="0"/>
              <a:chExt cx="898018" cy="406400"/>
            </a:xfrm>
          </p:grpSpPr>
          <p:sp>
            <p:nvSpPr>
              <p:cNvPr id="10" name="Freeform 10"/>
              <p:cNvSpPr/>
              <p:nvPr/>
            </p:nvSpPr>
            <p:spPr>
              <a:xfrm>
                <a:off x="17780" y="22860"/>
                <a:ext cx="872618" cy="360680"/>
              </a:xfrm>
              <a:custGeom>
                <a:avLst/>
                <a:gdLst/>
                <a:ahLst/>
                <a:cxnLst/>
                <a:rect l="l" t="t" r="r" b="b"/>
                <a:pathLst>
                  <a:path w="872618" h="360680">
                    <a:moveTo>
                      <a:pt x="872618" y="180340"/>
                    </a:moveTo>
                    <a:cubicBezTo>
                      <a:pt x="872618" y="81280"/>
                      <a:pt x="792608" y="0"/>
                      <a:pt x="692278" y="0"/>
                    </a:cubicBezTo>
                    <a:lnTo>
                      <a:pt x="172720" y="0"/>
                    </a:lnTo>
                    <a:lnTo>
                      <a:pt x="172720" y="1270"/>
                    </a:lnTo>
                    <a:cubicBezTo>
                      <a:pt x="76200" y="5080"/>
                      <a:pt x="0" y="83820"/>
                      <a:pt x="0" y="180340"/>
                    </a:cubicBezTo>
                    <a:cubicBezTo>
                      <a:pt x="0" y="276860"/>
                      <a:pt x="77470" y="355600"/>
                      <a:pt x="172720" y="359410"/>
                    </a:cubicBezTo>
                    <a:lnTo>
                      <a:pt x="172720" y="360680"/>
                    </a:lnTo>
                    <a:lnTo>
                      <a:pt x="692278" y="360680"/>
                    </a:lnTo>
                    <a:cubicBezTo>
                      <a:pt x="791338" y="360680"/>
                      <a:pt x="872618" y="279400"/>
                      <a:pt x="872618" y="180340"/>
                    </a:cubicBezTo>
                    <a:close/>
                  </a:path>
                </a:pathLst>
              </a:custGeom>
              <a:solidFill>
                <a:srgbClr val="94DDDE"/>
              </a:solidFill>
            </p:spPr>
          </p:sp>
        </p:grpSp>
        <p:grpSp>
          <p:nvGrpSpPr>
            <p:cNvPr id="11" name="Group 11"/>
            <p:cNvGrpSpPr/>
            <p:nvPr/>
          </p:nvGrpSpPr>
          <p:grpSpPr>
            <a:xfrm>
              <a:off x="0" y="2790089"/>
              <a:ext cx="2617379" cy="1184501"/>
              <a:chOff x="0" y="0"/>
              <a:chExt cx="898018" cy="406400"/>
            </a:xfrm>
          </p:grpSpPr>
          <p:sp>
            <p:nvSpPr>
              <p:cNvPr id="12" name="Freeform 12"/>
              <p:cNvSpPr/>
              <p:nvPr/>
            </p:nvSpPr>
            <p:spPr>
              <a:xfrm>
                <a:off x="17780" y="22860"/>
                <a:ext cx="872618" cy="360680"/>
              </a:xfrm>
              <a:custGeom>
                <a:avLst/>
                <a:gdLst/>
                <a:ahLst/>
                <a:cxnLst/>
                <a:rect l="l" t="t" r="r" b="b"/>
                <a:pathLst>
                  <a:path w="872618" h="360680">
                    <a:moveTo>
                      <a:pt x="872618" y="180340"/>
                    </a:moveTo>
                    <a:cubicBezTo>
                      <a:pt x="872618" y="81280"/>
                      <a:pt x="792608" y="0"/>
                      <a:pt x="692278" y="0"/>
                    </a:cubicBezTo>
                    <a:lnTo>
                      <a:pt x="172720" y="0"/>
                    </a:lnTo>
                    <a:lnTo>
                      <a:pt x="172720" y="1270"/>
                    </a:lnTo>
                    <a:cubicBezTo>
                      <a:pt x="76200" y="5080"/>
                      <a:pt x="0" y="83820"/>
                      <a:pt x="0" y="180340"/>
                    </a:cubicBezTo>
                    <a:cubicBezTo>
                      <a:pt x="0" y="276860"/>
                      <a:pt x="77470" y="355600"/>
                      <a:pt x="172720" y="359410"/>
                    </a:cubicBezTo>
                    <a:lnTo>
                      <a:pt x="172720" y="360680"/>
                    </a:lnTo>
                    <a:lnTo>
                      <a:pt x="692278" y="360680"/>
                    </a:lnTo>
                    <a:cubicBezTo>
                      <a:pt x="791338" y="360680"/>
                      <a:pt x="872618" y="279400"/>
                      <a:pt x="872618" y="180340"/>
                    </a:cubicBezTo>
                    <a:close/>
                  </a:path>
                </a:pathLst>
              </a:custGeom>
              <a:solidFill>
                <a:srgbClr val="94DDDE"/>
              </a:solidFill>
            </p:spPr>
          </p:sp>
        </p:grpSp>
        <p:grpSp>
          <p:nvGrpSpPr>
            <p:cNvPr id="13" name="Group 13"/>
            <p:cNvGrpSpPr/>
            <p:nvPr/>
          </p:nvGrpSpPr>
          <p:grpSpPr>
            <a:xfrm>
              <a:off x="0" y="8389933"/>
              <a:ext cx="2617379" cy="1184501"/>
              <a:chOff x="0" y="0"/>
              <a:chExt cx="898018" cy="406400"/>
            </a:xfrm>
          </p:grpSpPr>
          <p:sp>
            <p:nvSpPr>
              <p:cNvPr id="14" name="Freeform 14"/>
              <p:cNvSpPr/>
              <p:nvPr/>
            </p:nvSpPr>
            <p:spPr>
              <a:xfrm>
                <a:off x="17780" y="22860"/>
                <a:ext cx="872618" cy="360680"/>
              </a:xfrm>
              <a:custGeom>
                <a:avLst/>
                <a:gdLst/>
                <a:ahLst/>
                <a:cxnLst/>
                <a:rect l="l" t="t" r="r" b="b"/>
                <a:pathLst>
                  <a:path w="872618" h="360680">
                    <a:moveTo>
                      <a:pt x="872618" y="180340"/>
                    </a:moveTo>
                    <a:cubicBezTo>
                      <a:pt x="872618" y="81280"/>
                      <a:pt x="792608" y="0"/>
                      <a:pt x="692278" y="0"/>
                    </a:cubicBezTo>
                    <a:lnTo>
                      <a:pt x="172720" y="0"/>
                    </a:lnTo>
                    <a:lnTo>
                      <a:pt x="172720" y="1270"/>
                    </a:lnTo>
                    <a:cubicBezTo>
                      <a:pt x="76200" y="5080"/>
                      <a:pt x="0" y="83820"/>
                      <a:pt x="0" y="180340"/>
                    </a:cubicBezTo>
                    <a:cubicBezTo>
                      <a:pt x="0" y="276860"/>
                      <a:pt x="77470" y="355600"/>
                      <a:pt x="172720" y="359410"/>
                    </a:cubicBezTo>
                    <a:lnTo>
                      <a:pt x="172720" y="360680"/>
                    </a:lnTo>
                    <a:lnTo>
                      <a:pt x="692278" y="360680"/>
                    </a:lnTo>
                    <a:cubicBezTo>
                      <a:pt x="791338" y="360680"/>
                      <a:pt x="872618" y="279400"/>
                      <a:pt x="872618" y="180340"/>
                    </a:cubicBezTo>
                    <a:close/>
                  </a:path>
                </a:pathLst>
              </a:custGeom>
              <a:solidFill>
                <a:srgbClr val="F7B4A7"/>
              </a:solidFill>
            </p:spPr>
          </p:sp>
        </p:grpSp>
        <p:grpSp>
          <p:nvGrpSpPr>
            <p:cNvPr id="15" name="Group 15"/>
            <p:cNvGrpSpPr/>
            <p:nvPr/>
          </p:nvGrpSpPr>
          <p:grpSpPr>
            <a:xfrm>
              <a:off x="0" y="4186629"/>
              <a:ext cx="2617379" cy="1184501"/>
              <a:chOff x="0" y="0"/>
              <a:chExt cx="898018" cy="406400"/>
            </a:xfrm>
          </p:grpSpPr>
          <p:sp>
            <p:nvSpPr>
              <p:cNvPr id="16" name="Freeform 16"/>
              <p:cNvSpPr/>
              <p:nvPr/>
            </p:nvSpPr>
            <p:spPr>
              <a:xfrm>
                <a:off x="17780" y="22860"/>
                <a:ext cx="872618" cy="360680"/>
              </a:xfrm>
              <a:custGeom>
                <a:avLst/>
                <a:gdLst/>
                <a:ahLst/>
                <a:cxnLst/>
                <a:rect l="l" t="t" r="r" b="b"/>
                <a:pathLst>
                  <a:path w="872618" h="360680">
                    <a:moveTo>
                      <a:pt x="872618" y="180340"/>
                    </a:moveTo>
                    <a:cubicBezTo>
                      <a:pt x="872618" y="81280"/>
                      <a:pt x="792608" y="0"/>
                      <a:pt x="692278" y="0"/>
                    </a:cubicBezTo>
                    <a:lnTo>
                      <a:pt x="172720" y="0"/>
                    </a:lnTo>
                    <a:lnTo>
                      <a:pt x="172720" y="1270"/>
                    </a:lnTo>
                    <a:cubicBezTo>
                      <a:pt x="76200" y="5080"/>
                      <a:pt x="0" y="83820"/>
                      <a:pt x="0" y="180340"/>
                    </a:cubicBezTo>
                    <a:cubicBezTo>
                      <a:pt x="0" y="276860"/>
                      <a:pt x="77470" y="355600"/>
                      <a:pt x="172720" y="359410"/>
                    </a:cubicBezTo>
                    <a:lnTo>
                      <a:pt x="172720" y="360680"/>
                    </a:lnTo>
                    <a:lnTo>
                      <a:pt x="692278" y="360680"/>
                    </a:lnTo>
                    <a:cubicBezTo>
                      <a:pt x="791338" y="360680"/>
                      <a:pt x="872618" y="279400"/>
                      <a:pt x="872618" y="180340"/>
                    </a:cubicBezTo>
                    <a:close/>
                  </a:path>
                </a:pathLst>
              </a:custGeom>
              <a:solidFill>
                <a:srgbClr val="94DDDE"/>
              </a:solidFill>
            </p:spPr>
          </p:sp>
        </p:grpSp>
      </p:grpSp>
      <p:grpSp>
        <p:nvGrpSpPr>
          <p:cNvPr id="17" name="Group 17"/>
          <p:cNvGrpSpPr/>
          <p:nvPr/>
        </p:nvGrpSpPr>
        <p:grpSpPr>
          <a:xfrm>
            <a:off x="7139554" y="2611282"/>
            <a:ext cx="3057280" cy="937183"/>
            <a:chOff x="0" y="0"/>
            <a:chExt cx="3691139" cy="1131487"/>
          </a:xfrm>
        </p:grpSpPr>
        <p:sp>
          <p:nvSpPr>
            <p:cNvPr id="18" name="Freeform 18"/>
            <p:cNvSpPr/>
            <p:nvPr/>
          </p:nvSpPr>
          <p:spPr>
            <a:xfrm>
              <a:off x="0" y="0"/>
              <a:ext cx="3691139" cy="1131487"/>
            </a:xfrm>
            <a:custGeom>
              <a:avLst/>
              <a:gdLst/>
              <a:ahLst/>
              <a:cxnLst/>
              <a:rect l="l" t="t" r="r" b="b"/>
              <a:pathLst>
                <a:path w="3691139" h="1131487">
                  <a:moveTo>
                    <a:pt x="3566678" y="1131487"/>
                  </a:moveTo>
                  <a:lnTo>
                    <a:pt x="124460" y="1131487"/>
                  </a:lnTo>
                  <a:cubicBezTo>
                    <a:pt x="55880" y="1131487"/>
                    <a:pt x="0" y="1075607"/>
                    <a:pt x="0" y="1007027"/>
                  </a:cubicBezTo>
                  <a:lnTo>
                    <a:pt x="0" y="124460"/>
                  </a:lnTo>
                  <a:cubicBezTo>
                    <a:pt x="0" y="55880"/>
                    <a:pt x="55880" y="0"/>
                    <a:pt x="124460" y="0"/>
                  </a:cubicBezTo>
                  <a:lnTo>
                    <a:pt x="3566679" y="0"/>
                  </a:lnTo>
                  <a:cubicBezTo>
                    <a:pt x="3635259" y="0"/>
                    <a:pt x="3691139" y="55880"/>
                    <a:pt x="3691139" y="124460"/>
                  </a:cubicBezTo>
                  <a:lnTo>
                    <a:pt x="3691139" y="1007027"/>
                  </a:lnTo>
                  <a:cubicBezTo>
                    <a:pt x="3691139" y="1075607"/>
                    <a:pt x="3635259" y="1131487"/>
                    <a:pt x="3566679" y="1131487"/>
                  </a:cubicBezTo>
                  <a:close/>
                </a:path>
              </a:pathLst>
            </a:custGeom>
            <a:solidFill>
              <a:srgbClr val="EDF0F2"/>
            </a:solidFill>
          </p:spPr>
        </p:sp>
      </p:grpSp>
      <p:grpSp>
        <p:nvGrpSpPr>
          <p:cNvPr id="19" name="Group 19"/>
          <p:cNvGrpSpPr/>
          <p:nvPr/>
        </p:nvGrpSpPr>
        <p:grpSpPr>
          <a:xfrm>
            <a:off x="7139554" y="6811166"/>
            <a:ext cx="3057280" cy="937183"/>
            <a:chOff x="0" y="0"/>
            <a:chExt cx="3691139" cy="1131487"/>
          </a:xfrm>
        </p:grpSpPr>
        <p:sp>
          <p:nvSpPr>
            <p:cNvPr id="20" name="Freeform 20"/>
            <p:cNvSpPr/>
            <p:nvPr/>
          </p:nvSpPr>
          <p:spPr>
            <a:xfrm>
              <a:off x="0" y="0"/>
              <a:ext cx="3691139" cy="1131487"/>
            </a:xfrm>
            <a:custGeom>
              <a:avLst/>
              <a:gdLst/>
              <a:ahLst/>
              <a:cxnLst/>
              <a:rect l="l" t="t" r="r" b="b"/>
              <a:pathLst>
                <a:path w="3691139" h="1131487">
                  <a:moveTo>
                    <a:pt x="3566678" y="1131487"/>
                  </a:moveTo>
                  <a:lnTo>
                    <a:pt x="124460" y="1131487"/>
                  </a:lnTo>
                  <a:cubicBezTo>
                    <a:pt x="55880" y="1131487"/>
                    <a:pt x="0" y="1075607"/>
                    <a:pt x="0" y="1007027"/>
                  </a:cubicBezTo>
                  <a:lnTo>
                    <a:pt x="0" y="124460"/>
                  </a:lnTo>
                  <a:cubicBezTo>
                    <a:pt x="0" y="55880"/>
                    <a:pt x="55880" y="0"/>
                    <a:pt x="124460" y="0"/>
                  </a:cubicBezTo>
                  <a:lnTo>
                    <a:pt x="3566679" y="0"/>
                  </a:lnTo>
                  <a:cubicBezTo>
                    <a:pt x="3635259" y="0"/>
                    <a:pt x="3691139" y="55880"/>
                    <a:pt x="3691139" y="124460"/>
                  </a:cubicBezTo>
                  <a:lnTo>
                    <a:pt x="3691139" y="1007027"/>
                  </a:lnTo>
                  <a:cubicBezTo>
                    <a:pt x="3691139" y="1075607"/>
                    <a:pt x="3635259" y="1131487"/>
                    <a:pt x="3566679" y="1131487"/>
                  </a:cubicBezTo>
                  <a:close/>
                </a:path>
              </a:pathLst>
            </a:custGeom>
            <a:solidFill>
              <a:srgbClr val="EDF0F2"/>
            </a:solidFill>
          </p:spPr>
        </p:sp>
      </p:grpSp>
      <p:grpSp>
        <p:nvGrpSpPr>
          <p:cNvPr id="21" name="Group 21"/>
          <p:cNvGrpSpPr/>
          <p:nvPr/>
        </p:nvGrpSpPr>
        <p:grpSpPr>
          <a:xfrm>
            <a:off x="7139554" y="3651960"/>
            <a:ext cx="3057280" cy="937183"/>
            <a:chOff x="0" y="0"/>
            <a:chExt cx="3691139" cy="1131487"/>
          </a:xfrm>
        </p:grpSpPr>
        <p:sp>
          <p:nvSpPr>
            <p:cNvPr id="22" name="Freeform 22"/>
            <p:cNvSpPr/>
            <p:nvPr/>
          </p:nvSpPr>
          <p:spPr>
            <a:xfrm>
              <a:off x="0" y="0"/>
              <a:ext cx="3691139" cy="1131487"/>
            </a:xfrm>
            <a:custGeom>
              <a:avLst/>
              <a:gdLst/>
              <a:ahLst/>
              <a:cxnLst/>
              <a:rect l="l" t="t" r="r" b="b"/>
              <a:pathLst>
                <a:path w="3691139" h="1131487">
                  <a:moveTo>
                    <a:pt x="3566678" y="1131487"/>
                  </a:moveTo>
                  <a:lnTo>
                    <a:pt x="124460" y="1131487"/>
                  </a:lnTo>
                  <a:cubicBezTo>
                    <a:pt x="55880" y="1131487"/>
                    <a:pt x="0" y="1075607"/>
                    <a:pt x="0" y="1007027"/>
                  </a:cubicBezTo>
                  <a:lnTo>
                    <a:pt x="0" y="124460"/>
                  </a:lnTo>
                  <a:cubicBezTo>
                    <a:pt x="0" y="55880"/>
                    <a:pt x="55880" y="0"/>
                    <a:pt x="124460" y="0"/>
                  </a:cubicBezTo>
                  <a:lnTo>
                    <a:pt x="3566679" y="0"/>
                  </a:lnTo>
                  <a:cubicBezTo>
                    <a:pt x="3635259" y="0"/>
                    <a:pt x="3691139" y="55880"/>
                    <a:pt x="3691139" y="124460"/>
                  </a:cubicBezTo>
                  <a:lnTo>
                    <a:pt x="3691139" y="1007027"/>
                  </a:lnTo>
                  <a:cubicBezTo>
                    <a:pt x="3691139" y="1075607"/>
                    <a:pt x="3635259" y="1131487"/>
                    <a:pt x="3566679" y="1131487"/>
                  </a:cubicBezTo>
                  <a:close/>
                </a:path>
              </a:pathLst>
            </a:custGeom>
            <a:solidFill>
              <a:srgbClr val="EDF0F2"/>
            </a:solidFill>
          </p:spPr>
        </p:sp>
      </p:grpSp>
      <p:grpSp>
        <p:nvGrpSpPr>
          <p:cNvPr id="23" name="Group 23"/>
          <p:cNvGrpSpPr/>
          <p:nvPr/>
        </p:nvGrpSpPr>
        <p:grpSpPr>
          <a:xfrm>
            <a:off x="7139554" y="7851843"/>
            <a:ext cx="3057280" cy="937183"/>
            <a:chOff x="0" y="0"/>
            <a:chExt cx="3691139" cy="1131487"/>
          </a:xfrm>
        </p:grpSpPr>
        <p:sp>
          <p:nvSpPr>
            <p:cNvPr id="24" name="Freeform 24"/>
            <p:cNvSpPr/>
            <p:nvPr/>
          </p:nvSpPr>
          <p:spPr>
            <a:xfrm>
              <a:off x="0" y="0"/>
              <a:ext cx="3691139" cy="1131487"/>
            </a:xfrm>
            <a:custGeom>
              <a:avLst/>
              <a:gdLst/>
              <a:ahLst/>
              <a:cxnLst/>
              <a:rect l="l" t="t" r="r" b="b"/>
              <a:pathLst>
                <a:path w="3691139" h="1131487">
                  <a:moveTo>
                    <a:pt x="3566678" y="1131487"/>
                  </a:moveTo>
                  <a:lnTo>
                    <a:pt x="124460" y="1131487"/>
                  </a:lnTo>
                  <a:cubicBezTo>
                    <a:pt x="55880" y="1131487"/>
                    <a:pt x="0" y="1075607"/>
                    <a:pt x="0" y="1007027"/>
                  </a:cubicBezTo>
                  <a:lnTo>
                    <a:pt x="0" y="124460"/>
                  </a:lnTo>
                  <a:cubicBezTo>
                    <a:pt x="0" y="55880"/>
                    <a:pt x="55880" y="0"/>
                    <a:pt x="124460" y="0"/>
                  </a:cubicBezTo>
                  <a:lnTo>
                    <a:pt x="3566679" y="0"/>
                  </a:lnTo>
                  <a:cubicBezTo>
                    <a:pt x="3635259" y="0"/>
                    <a:pt x="3691139" y="55880"/>
                    <a:pt x="3691139" y="124460"/>
                  </a:cubicBezTo>
                  <a:lnTo>
                    <a:pt x="3691139" y="1007027"/>
                  </a:lnTo>
                  <a:cubicBezTo>
                    <a:pt x="3691139" y="1075607"/>
                    <a:pt x="3635259" y="1131487"/>
                    <a:pt x="3566679" y="1131487"/>
                  </a:cubicBezTo>
                  <a:close/>
                </a:path>
              </a:pathLst>
            </a:custGeom>
            <a:solidFill>
              <a:srgbClr val="EDF0F2"/>
            </a:solidFill>
          </p:spPr>
        </p:sp>
      </p:grpSp>
      <p:grpSp>
        <p:nvGrpSpPr>
          <p:cNvPr id="25" name="Group 25"/>
          <p:cNvGrpSpPr/>
          <p:nvPr/>
        </p:nvGrpSpPr>
        <p:grpSpPr>
          <a:xfrm>
            <a:off x="7139554" y="4711235"/>
            <a:ext cx="3057280" cy="937183"/>
            <a:chOff x="0" y="0"/>
            <a:chExt cx="3691139" cy="1131487"/>
          </a:xfrm>
        </p:grpSpPr>
        <p:sp>
          <p:nvSpPr>
            <p:cNvPr id="26" name="Freeform 26"/>
            <p:cNvSpPr/>
            <p:nvPr/>
          </p:nvSpPr>
          <p:spPr>
            <a:xfrm>
              <a:off x="0" y="0"/>
              <a:ext cx="3691139" cy="1131487"/>
            </a:xfrm>
            <a:custGeom>
              <a:avLst/>
              <a:gdLst/>
              <a:ahLst/>
              <a:cxnLst/>
              <a:rect l="l" t="t" r="r" b="b"/>
              <a:pathLst>
                <a:path w="3691139" h="1131487">
                  <a:moveTo>
                    <a:pt x="3566678" y="1131487"/>
                  </a:moveTo>
                  <a:lnTo>
                    <a:pt x="124460" y="1131487"/>
                  </a:lnTo>
                  <a:cubicBezTo>
                    <a:pt x="55880" y="1131487"/>
                    <a:pt x="0" y="1075607"/>
                    <a:pt x="0" y="1007027"/>
                  </a:cubicBezTo>
                  <a:lnTo>
                    <a:pt x="0" y="124460"/>
                  </a:lnTo>
                  <a:cubicBezTo>
                    <a:pt x="0" y="55880"/>
                    <a:pt x="55880" y="0"/>
                    <a:pt x="124460" y="0"/>
                  </a:cubicBezTo>
                  <a:lnTo>
                    <a:pt x="3566679" y="0"/>
                  </a:lnTo>
                  <a:cubicBezTo>
                    <a:pt x="3635259" y="0"/>
                    <a:pt x="3691139" y="55880"/>
                    <a:pt x="3691139" y="124460"/>
                  </a:cubicBezTo>
                  <a:lnTo>
                    <a:pt x="3691139" y="1007027"/>
                  </a:lnTo>
                  <a:cubicBezTo>
                    <a:pt x="3691139" y="1075607"/>
                    <a:pt x="3635259" y="1131487"/>
                    <a:pt x="3566679" y="1131487"/>
                  </a:cubicBezTo>
                  <a:close/>
                </a:path>
              </a:pathLst>
            </a:custGeom>
            <a:solidFill>
              <a:srgbClr val="EDF0F2"/>
            </a:solidFill>
          </p:spPr>
        </p:sp>
      </p:grpSp>
      <p:grpSp>
        <p:nvGrpSpPr>
          <p:cNvPr id="27" name="Group 27"/>
          <p:cNvGrpSpPr/>
          <p:nvPr/>
        </p:nvGrpSpPr>
        <p:grpSpPr>
          <a:xfrm>
            <a:off x="7139554" y="8911118"/>
            <a:ext cx="3057280" cy="937183"/>
            <a:chOff x="0" y="0"/>
            <a:chExt cx="3691139" cy="1131487"/>
          </a:xfrm>
        </p:grpSpPr>
        <p:sp>
          <p:nvSpPr>
            <p:cNvPr id="28" name="Freeform 28"/>
            <p:cNvSpPr/>
            <p:nvPr/>
          </p:nvSpPr>
          <p:spPr>
            <a:xfrm>
              <a:off x="0" y="0"/>
              <a:ext cx="3691139" cy="1131487"/>
            </a:xfrm>
            <a:custGeom>
              <a:avLst/>
              <a:gdLst/>
              <a:ahLst/>
              <a:cxnLst/>
              <a:rect l="l" t="t" r="r" b="b"/>
              <a:pathLst>
                <a:path w="3691139" h="1131487">
                  <a:moveTo>
                    <a:pt x="3566678" y="1131487"/>
                  </a:moveTo>
                  <a:lnTo>
                    <a:pt x="124460" y="1131487"/>
                  </a:lnTo>
                  <a:cubicBezTo>
                    <a:pt x="55880" y="1131487"/>
                    <a:pt x="0" y="1075607"/>
                    <a:pt x="0" y="1007027"/>
                  </a:cubicBezTo>
                  <a:lnTo>
                    <a:pt x="0" y="124460"/>
                  </a:lnTo>
                  <a:cubicBezTo>
                    <a:pt x="0" y="55880"/>
                    <a:pt x="55880" y="0"/>
                    <a:pt x="124460" y="0"/>
                  </a:cubicBezTo>
                  <a:lnTo>
                    <a:pt x="3566679" y="0"/>
                  </a:lnTo>
                  <a:cubicBezTo>
                    <a:pt x="3635259" y="0"/>
                    <a:pt x="3691139" y="55880"/>
                    <a:pt x="3691139" y="124460"/>
                  </a:cubicBezTo>
                  <a:lnTo>
                    <a:pt x="3691139" y="1007027"/>
                  </a:lnTo>
                  <a:cubicBezTo>
                    <a:pt x="3691139" y="1075607"/>
                    <a:pt x="3635259" y="1131487"/>
                    <a:pt x="3566679" y="1131487"/>
                  </a:cubicBezTo>
                  <a:close/>
                </a:path>
              </a:pathLst>
            </a:custGeom>
            <a:solidFill>
              <a:srgbClr val="EDF0F2"/>
            </a:solidFill>
          </p:spPr>
        </p:sp>
      </p:grpSp>
      <p:grpSp>
        <p:nvGrpSpPr>
          <p:cNvPr id="29" name="Group 29"/>
          <p:cNvGrpSpPr/>
          <p:nvPr/>
        </p:nvGrpSpPr>
        <p:grpSpPr>
          <a:xfrm>
            <a:off x="7139554" y="5753497"/>
            <a:ext cx="3057280" cy="937183"/>
            <a:chOff x="0" y="0"/>
            <a:chExt cx="3691139" cy="1131487"/>
          </a:xfrm>
        </p:grpSpPr>
        <p:sp>
          <p:nvSpPr>
            <p:cNvPr id="30" name="Freeform 30"/>
            <p:cNvSpPr/>
            <p:nvPr/>
          </p:nvSpPr>
          <p:spPr>
            <a:xfrm>
              <a:off x="0" y="0"/>
              <a:ext cx="3691139" cy="1131487"/>
            </a:xfrm>
            <a:custGeom>
              <a:avLst/>
              <a:gdLst/>
              <a:ahLst/>
              <a:cxnLst/>
              <a:rect l="l" t="t" r="r" b="b"/>
              <a:pathLst>
                <a:path w="3691139" h="1131487">
                  <a:moveTo>
                    <a:pt x="3566678" y="1131487"/>
                  </a:moveTo>
                  <a:lnTo>
                    <a:pt x="124460" y="1131487"/>
                  </a:lnTo>
                  <a:cubicBezTo>
                    <a:pt x="55880" y="1131487"/>
                    <a:pt x="0" y="1075607"/>
                    <a:pt x="0" y="1007027"/>
                  </a:cubicBezTo>
                  <a:lnTo>
                    <a:pt x="0" y="124460"/>
                  </a:lnTo>
                  <a:cubicBezTo>
                    <a:pt x="0" y="55880"/>
                    <a:pt x="55880" y="0"/>
                    <a:pt x="124460" y="0"/>
                  </a:cubicBezTo>
                  <a:lnTo>
                    <a:pt x="3566679" y="0"/>
                  </a:lnTo>
                  <a:cubicBezTo>
                    <a:pt x="3635259" y="0"/>
                    <a:pt x="3691139" y="55880"/>
                    <a:pt x="3691139" y="124460"/>
                  </a:cubicBezTo>
                  <a:lnTo>
                    <a:pt x="3691139" y="1007027"/>
                  </a:lnTo>
                  <a:cubicBezTo>
                    <a:pt x="3691139" y="1075607"/>
                    <a:pt x="3635259" y="1131487"/>
                    <a:pt x="3566679" y="1131487"/>
                  </a:cubicBezTo>
                  <a:close/>
                </a:path>
              </a:pathLst>
            </a:custGeom>
            <a:solidFill>
              <a:srgbClr val="EDF0F2"/>
            </a:solidFill>
          </p:spPr>
        </p:sp>
      </p:grpSp>
      <p:grpSp>
        <p:nvGrpSpPr>
          <p:cNvPr id="31" name="Group 31"/>
          <p:cNvGrpSpPr/>
          <p:nvPr/>
        </p:nvGrpSpPr>
        <p:grpSpPr>
          <a:xfrm>
            <a:off x="10460925" y="2611282"/>
            <a:ext cx="3057280" cy="937183"/>
            <a:chOff x="0" y="0"/>
            <a:chExt cx="3691139" cy="1131487"/>
          </a:xfrm>
        </p:grpSpPr>
        <p:sp>
          <p:nvSpPr>
            <p:cNvPr id="32" name="Freeform 32"/>
            <p:cNvSpPr/>
            <p:nvPr/>
          </p:nvSpPr>
          <p:spPr>
            <a:xfrm>
              <a:off x="0" y="0"/>
              <a:ext cx="3691139" cy="1131487"/>
            </a:xfrm>
            <a:custGeom>
              <a:avLst/>
              <a:gdLst/>
              <a:ahLst/>
              <a:cxnLst/>
              <a:rect l="l" t="t" r="r" b="b"/>
              <a:pathLst>
                <a:path w="3691139" h="1131487">
                  <a:moveTo>
                    <a:pt x="3566678" y="1131487"/>
                  </a:moveTo>
                  <a:lnTo>
                    <a:pt x="124460" y="1131487"/>
                  </a:lnTo>
                  <a:cubicBezTo>
                    <a:pt x="55880" y="1131487"/>
                    <a:pt x="0" y="1075607"/>
                    <a:pt x="0" y="1007027"/>
                  </a:cubicBezTo>
                  <a:lnTo>
                    <a:pt x="0" y="124460"/>
                  </a:lnTo>
                  <a:cubicBezTo>
                    <a:pt x="0" y="55880"/>
                    <a:pt x="55880" y="0"/>
                    <a:pt x="124460" y="0"/>
                  </a:cubicBezTo>
                  <a:lnTo>
                    <a:pt x="3566679" y="0"/>
                  </a:lnTo>
                  <a:cubicBezTo>
                    <a:pt x="3635259" y="0"/>
                    <a:pt x="3691139" y="55880"/>
                    <a:pt x="3691139" y="124460"/>
                  </a:cubicBezTo>
                  <a:lnTo>
                    <a:pt x="3691139" y="1007027"/>
                  </a:lnTo>
                  <a:cubicBezTo>
                    <a:pt x="3691139" y="1075607"/>
                    <a:pt x="3635259" y="1131487"/>
                    <a:pt x="3566679" y="1131487"/>
                  </a:cubicBezTo>
                  <a:close/>
                </a:path>
              </a:pathLst>
            </a:custGeom>
            <a:solidFill>
              <a:srgbClr val="EDF0F2"/>
            </a:solidFill>
          </p:spPr>
        </p:sp>
      </p:grpSp>
      <p:grpSp>
        <p:nvGrpSpPr>
          <p:cNvPr id="33" name="Group 33"/>
          <p:cNvGrpSpPr/>
          <p:nvPr/>
        </p:nvGrpSpPr>
        <p:grpSpPr>
          <a:xfrm>
            <a:off x="10460925" y="6811166"/>
            <a:ext cx="3057280" cy="937183"/>
            <a:chOff x="0" y="0"/>
            <a:chExt cx="3691139" cy="1131487"/>
          </a:xfrm>
        </p:grpSpPr>
        <p:sp>
          <p:nvSpPr>
            <p:cNvPr id="34" name="Freeform 34"/>
            <p:cNvSpPr/>
            <p:nvPr/>
          </p:nvSpPr>
          <p:spPr>
            <a:xfrm>
              <a:off x="0" y="0"/>
              <a:ext cx="3691139" cy="1131487"/>
            </a:xfrm>
            <a:custGeom>
              <a:avLst/>
              <a:gdLst/>
              <a:ahLst/>
              <a:cxnLst/>
              <a:rect l="l" t="t" r="r" b="b"/>
              <a:pathLst>
                <a:path w="3691139" h="1131487">
                  <a:moveTo>
                    <a:pt x="3566678" y="1131487"/>
                  </a:moveTo>
                  <a:lnTo>
                    <a:pt x="124460" y="1131487"/>
                  </a:lnTo>
                  <a:cubicBezTo>
                    <a:pt x="55880" y="1131487"/>
                    <a:pt x="0" y="1075607"/>
                    <a:pt x="0" y="1007027"/>
                  </a:cubicBezTo>
                  <a:lnTo>
                    <a:pt x="0" y="124460"/>
                  </a:lnTo>
                  <a:cubicBezTo>
                    <a:pt x="0" y="55880"/>
                    <a:pt x="55880" y="0"/>
                    <a:pt x="124460" y="0"/>
                  </a:cubicBezTo>
                  <a:lnTo>
                    <a:pt x="3566679" y="0"/>
                  </a:lnTo>
                  <a:cubicBezTo>
                    <a:pt x="3635259" y="0"/>
                    <a:pt x="3691139" y="55880"/>
                    <a:pt x="3691139" y="124460"/>
                  </a:cubicBezTo>
                  <a:lnTo>
                    <a:pt x="3691139" y="1007027"/>
                  </a:lnTo>
                  <a:cubicBezTo>
                    <a:pt x="3691139" y="1075607"/>
                    <a:pt x="3635259" y="1131487"/>
                    <a:pt x="3566679" y="1131487"/>
                  </a:cubicBezTo>
                  <a:close/>
                </a:path>
              </a:pathLst>
            </a:custGeom>
            <a:solidFill>
              <a:srgbClr val="EDF0F2"/>
            </a:solidFill>
          </p:spPr>
        </p:sp>
      </p:grpSp>
      <p:grpSp>
        <p:nvGrpSpPr>
          <p:cNvPr id="35" name="Group 35"/>
          <p:cNvGrpSpPr/>
          <p:nvPr/>
        </p:nvGrpSpPr>
        <p:grpSpPr>
          <a:xfrm>
            <a:off x="10460925" y="3651960"/>
            <a:ext cx="3057280" cy="937183"/>
            <a:chOff x="0" y="0"/>
            <a:chExt cx="3691139" cy="1131487"/>
          </a:xfrm>
        </p:grpSpPr>
        <p:sp>
          <p:nvSpPr>
            <p:cNvPr id="36" name="Freeform 36"/>
            <p:cNvSpPr/>
            <p:nvPr/>
          </p:nvSpPr>
          <p:spPr>
            <a:xfrm>
              <a:off x="0" y="0"/>
              <a:ext cx="3691139" cy="1131487"/>
            </a:xfrm>
            <a:custGeom>
              <a:avLst/>
              <a:gdLst/>
              <a:ahLst/>
              <a:cxnLst/>
              <a:rect l="l" t="t" r="r" b="b"/>
              <a:pathLst>
                <a:path w="3691139" h="1131487">
                  <a:moveTo>
                    <a:pt x="3566678" y="1131487"/>
                  </a:moveTo>
                  <a:lnTo>
                    <a:pt x="124460" y="1131487"/>
                  </a:lnTo>
                  <a:cubicBezTo>
                    <a:pt x="55880" y="1131487"/>
                    <a:pt x="0" y="1075607"/>
                    <a:pt x="0" y="1007027"/>
                  </a:cubicBezTo>
                  <a:lnTo>
                    <a:pt x="0" y="124460"/>
                  </a:lnTo>
                  <a:cubicBezTo>
                    <a:pt x="0" y="55880"/>
                    <a:pt x="55880" y="0"/>
                    <a:pt x="124460" y="0"/>
                  </a:cubicBezTo>
                  <a:lnTo>
                    <a:pt x="3566679" y="0"/>
                  </a:lnTo>
                  <a:cubicBezTo>
                    <a:pt x="3635259" y="0"/>
                    <a:pt x="3691139" y="55880"/>
                    <a:pt x="3691139" y="124460"/>
                  </a:cubicBezTo>
                  <a:lnTo>
                    <a:pt x="3691139" y="1007027"/>
                  </a:lnTo>
                  <a:cubicBezTo>
                    <a:pt x="3691139" y="1075607"/>
                    <a:pt x="3635259" y="1131487"/>
                    <a:pt x="3566679" y="1131487"/>
                  </a:cubicBezTo>
                  <a:close/>
                </a:path>
              </a:pathLst>
            </a:custGeom>
            <a:solidFill>
              <a:srgbClr val="EDF0F2"/>
            </a:solidFill>
          </p:spPr>
        </p:sp>
      </p:grpSp>
      <p:grpSp>
        <p:nvGrpSpPr>
          <p:cNvPr id="37" name="Group 37"/>
          <p:cNvGrpSpPr/>
          <p:nvPr/>
        </p:nvGrpSpPr>
        <p:grpSpPr>
          <a:xfrm>
            <a:off x="10460925" y="7851843"/>
            <a:ext cx="3057280" cy="937183"/>
            <a:chOff x="0" y="0"/>
            <a:chExt cx="3691139" cy="1131487"/>
          </a:xfrm>
        </p:grpSpPr>
        <p:sp>
          <p:nvSpPr>
            <p:cNvPr id="38" name="Freeform 38"/>
            <p:cNvSpPr/>
            <p:nvPr/>
          </p:nvSpPr>
          <p:spPr>
            <a:xfrm>
              <a:off x="0" y="0"/>
              <a:ext cx="3691139" cy="1131487"/>
            </a:xfrm>
            <a:custGeom>
              <a:avLst/>
              <a:gdLst/>
              <a:ahLst/>
              <a:cxnLst/>
              <a:rect l="l" t="t" r="r" b="b"/>
              <a:pathLst>
                <a:path w="3691139" h="1131487">
                  <a:moveTo>
                    <a:pt x="3566678" y="1131487"/>
                  </a:moveTo>
                  <a:lnTo>
                    <a:pt x="124460" y="1131487"/>
                  </a:lnTo>
                  <a:cubicBezTo>
                    <a:pt x="55880" y="1131487"/>
                    <a:pt x="0" y="1075607"/>
                    <a:pt x="0" y="1007027"/>
                  </a:cubicBezTo>
                  <a:lnTo>
                    <a:pt x="0" y="124460"/>
                  </a:lnTo>
                  <a:cubicBezTo>
                    <a:pt x="0" y="55880"/>
                    <a:pt x="55880" y="0"/>
                    <a:pt x="124460" y="0"/>
                  </a:cubicBezTo>
                  <a:lnTo>
                    <a:pt x="3566679" y="0"/>
                  </a:lnTo>
                  <a:cubicBezTo>
                    <a:pt x="3635259" y="0"/>
                    <a:pt x="3691139" y="55880"/>
                    <a:pt x="3691139" y="124460"/>
                  </a:cubicBezTo>
                  <a:lnTo>
                    <a:pt x="3691139" y="1007027"/>
                  </a:lnTo>
                  <a:cubicBezTo>
                    <a:pt x="3691139" y="1075607"/>
                    <a:pt x="3635259" y="1131487"/>
                    <a:pt x="3566679" y="1131487"/>
                  </a:cubicBezTo>
                  <a:close/>
                </a:path>
              </a:pathLst>
            </a:custGeom>
            <a:solidFill>
              <a:srgbClr val="EDF0F2"/>
            </a:solidFill>
          </p:spPr>
        </p:sp>
      </p:grpSp>
      <p:grpSp>
        <p:nvGrpSpPr>
          <p:cNvPr id="39" name="Group 39"/>
          <p:cNvGrpSpPr/>
          <p:nvPr/>
        </p:nvGrpSpPr>
        <p:grpSpPr>
          <a:xfrm>
            <a:off x="10460925" y="4711235"/>
            <a:ext cx="3057280" cy="937183"/>
            <a:chOff x="0" y="0"/>
            <a:chExt cx="3691139" cy="1131487"/>
          </a:xfrm>
        </p:grpSpPr>
        <p:sp>
          <p:nvSpPr>
            <p:cNvPr id="40" name="Freeform 40"/>
            <p:cNvSpPr/>
            <p:nvPr/>
          </p:nvSpPr>
          <p:spPr>
            <a:xfrm>
              <a:off x="0" y="0"/>
              <a:ext cx="3691139" cy="1131487"/>
            </a:xfrm>
            <a:custGeom>
              <a:avLst/>
              <a:gdLst/>
              <a:ahLst/>
              <a:cxnLst/>
              <a:rect l="l" t="t" r="r" b="b"/>
              <a:pathLst>
                <a:path w="3691139" h="1131487">
                  <a:moveTo>
                    <a:pt x="3566678" y="1131487"/>
                  </a:moveTo>
                  <a:lnTo>
                    <a:pt x="124460" y="1131487"/>
                  </a:lnTo>
                  <a:cubicBezTo>
                    <a:pt x="55880" y="1131487"/>
                    <a:pt x="0" y="1075607"/>
                    <a:pt x="0" y="1007027"/>
                  </a:cubicBezTo>
                  <a:lnTo>
                    <a:pt x="0" y="124460"/>
                  </a:lnTo>
                  <a:cubicBezTo>
                    <a:pt x="0" y="55880"/>
                    <a:pt x="55880" y="0"/>
                    <a:pt x="124460" y="0"/>
                  </a:cubicBezTo>
                  <a:lnTo>
                    <a:pt x="3566679" y="0"/>
                  </a:lnTo>
                  <a:cubicBezTo>
                    <a:pt x="3635259" y="0"/>
                    <a:pt x="3691139" y="55880"/>
                    <a:pt x="3691139" y="124460"/>
                  </a:cubicBezTo>
                  <a:lnTo>
                    <a:pt x="3691139" y="1007027"/>
                  </a:lnTo>
                  <a:cubicBezTo>
                    <a:pt x="3691139" y="1075607"/>
                    <a:pt x="3635259" y="1131487"/>
                    <a:pt x="3566679" y="1131487"/>
                  </a:cubicBezTo>
                  <a:close/>
                </a:path>
              </a:pathLst>
            </a:custGeom>
            <a:solidFill>
              <a:srgbClr val="EDF0F2"/>
            </a:solidFill>
          </p:spPr>
        </p:sp>
      </p:grpSp>
      <p:grpSp>
        <p:nvGrpSpPr>
          <p:cNvPr id="41" name="Group 41"/>
          <p:cNvGrpSpPr/>
          <p:nvPr/>
        </p:nvGrpSpPr>
        <p:grpSpPr>
          <a:xfrm>
            <a:off x="10460925" y="8911118"/>
            <a:ext cx="3057280" cy="937183"/>
            <a:chOff x="0" y="0"/>
            <a:chExt cx="3691139" cy="1131487"/>
          </a:xfrm>
        </p:grpSpPr>
        <p:sp>
          <p:nvSpPr>
            <p:cNvPr id="42" name="Freeform 42"/>
            <p:cNvSpPr/>
            <p:nvPr/>
          </p:nvSpPr>
          <p:spPr>
            <a:xfrm>
              <a:off x="0" y="0"/>
              <a:ext cx="3691139" cy="1131487"/>
            </a:xfrm>
            <a:custGeom>
              <a:avLst/>
              <a:gdLst/>
              <a:ahLst/>
              <a:cxnLst/>
              <a:rect l="l" t="t" r="r" b="b"/>
              <a:pathLst>
                <a:path w="3691139" h="1131487">
                  <a:moveTo>
                    <a:pt x="3566678" y="1131487"/>
                  </a:moveTo>
                  <a:lnTo>
                    <a:pt x="124460" y="1131487"/>
                  </a:lnTo>
                  <a:cubicBezTo>
                    <a:pt x="55880" y="1131487"/>
                    <a:pt x="0" y="1075607"/>
                    <a:pt x="0" y="1007027"/>
                  </a:cubicBezTo>
                  <a:lnTo>
                    <a:pt x="0" y="124460"/>
                  </a:lnTo>
                  <a:cubicBezTo>
                    <a:pt x="0" y="55880"/>
                    <a:pt x="55880" y="0"/>
                    <a:pt x="124460" y="0"/>
                  </a:cubicBezTo>
                  <a:lnTo>
                    <a:pt x="3566679" y="0"/>
                  </a:lnTo>
                  <a:cubicBezTo>
                    <a:pt x="3635259" y="0"/>
                    <a:pt x="3691139" y="55880"/>
                    <a:pt x="3691139" y="124460"/>
                  </a:cubicBezTo>
                  <a:lnTo>
                    <a:pt x="3691139" y="1007027"/>
                  </a:lnTo>
                  <a:cubicBezTo>
                    <a:pt x="3691139" y="1075607"/>
                    <a:pt x="3635259" y="1131487"/>
                    <a:pt x="3566679" y="1131487"/>
                  </a:cubicBezTo>
                  <a:close/>
                </a:path>
              </a:pathLst>
            </a:custGeom>
            <a:solidFill>
              <a:srgbClr val="EDF0F2"/>
            </a:solidFill>
          </p:spPr>
        </p:sp>
      </p:grpSp>
      <p:grpSp>
        <p:nvGrpSpPr>
          <p:cNvPr id="43" name="Group 43"/>
          <p:cNvGrpSpPr/>
          <p:nvPr/>
        </p:nvGrpSpPr>
        <p:grpSpPr>
          <a:xfrm>
            <a:off x="10460925" y="5753497"/>
            <a:ext cx="3057280" cy="937183"/>
            <a:chOff x="0" y="0"/>
            <a:chExt cx="3691139" cy="1131487"/>
          </a:xfrm>
        </p:grpSpPr>
        <p:sp>
          <p:nvSpPr>
            <p:cNvPr id="44" name="Freeform 44"/>
            <p:cNvSpPr/>
            <p:nvPr/>
          </p:nvSpPr>
          <p:spPr>
            <a:xfrm>
              <a:off x="0" y="0"/>
              <a:ext cx="3691139" cy="1131487"/>
            </a:xfrm>
            <a:custGeom>
              <a:avLst/>
              <a:gdLst/>
              <a:ahLst/>
              <a:cxnLst/>
              <a:rect l="l" t="t" r="r" b="b"/>
              <a:pathLst>
                <a:path w="3691139" h="1131487">
                  <a:moveTo>
                    <a:pt x="3566678" y="1131487"/>
                  </a:moveTo>
                  <a:lnTo>
                    <a:pt x="124460" y="1131487"/>
                  </a:lnTo>
                  <a:cubicBezTo>
                    <a:pt x="55880" y="1131487"/>
                    <a:pt x="0" y="1075607"/>
                    <a:pt x="0" y="1007027"/>
                  </a:cubicBezTo>
                  <a:lnTo>
                    <a:pt x="0" y="124460"/>
                  </a:lnTo>
                  <a:cubicBezTo>
                    <a:pt x="0" y="55880"/>
                    <a:pt x="55880" y="0"/>
                    <a:pt x="124460" y="0"/>
                  </a:cubicBezTo>
                  <a:lnTo>
                    <a:pt x="3566679" y="0"/>
                  </a:lnTo>
                  <a:cubicBezTo>
                    <a:pt x="3635259" y="0"/>
                    <a:pt x="3691139" y="55880"/>
                    <a:pt x="3691139" y="124460"/>
                  </a:cubicBezTo>
                  <a:lnTo>
                    <a:pt x="3691139" y="1007027"/>
                  </a:lnTo>
                  <a:cubicBezTo>
                    <a:pt x="3691139" y="1075607"/>
                    <a:pt x="3635259" y="1131487"/>
                    <a:pt x="3566679" y="1131487"/>
                  </a:cubicBezTo>
                  <a:close/>
                </a:path>
              </a:pathLst>
            </a:custGeom>
            <a:solidFill>
              <a:srgbClr val="EDF0F2"/>
            </a:solidFill>
          </p:spPr>
        </p:sp>
      </p:grpSp>
      <p:grpSp>
        <p:nvGrpSpPr>
          <p:cNvPr id="45" name="Group 45"/>
          <p:cNvGrpSpPr/>
          <p:nvPr/>
        </p:nvGrpSpPr>
        <p:grpSpPr>
          <a:xfrm>
            <a:off x="13815032" y="2611282"/>
            <a:ext cx="4026909" cy="937183"/>
            <a:chOff x="0" y="0"/>
            <a:chExt cx="4861798" cy="1131487"/>
          </a:xfrm>
        </p:grpSpPr>
        <p:sp>
          <p:nvSpPr>
            <p:cNvPr id="46" name="Freeform 46"/>
            <p:cNvSpPr/>
            <p:nvPr/>
          </p:nvSpPr>
          <p:spPr>
            <a:xfrm>
              <a:off x="0" y="0"/>
              <a:ext cx="4861798" cy="1131487"/>
            </a:xfrm>
            <a:custGeom>
              <a:avLst/>
              <a:gdLst/>
              <a:ahLst/>
              <a:cxnLst/>
              <a:rect l="l" t="t" r="r" b="b"/>
              <a:pathLst>
                <a:path w="4861798" h="1131487">
                  <a:moveTo>
                    <a:pt x="4737338" y="1131487"/>
                  </a:moveTo>
                  <a:lnTo>
                    <a:pt x="124460" y="1131487"/>
                  </a:lnTo>
                  <a:cubicBezTo>
                    <a:pt x="55880" y="1131487"/>
                    <a:pt x="0" y="1075607"/>
                    <a:pt x="0" y="1007027"/>
                  </a:cubicBezTo>
                  <a:lnTo>
                    <a:pt x="0" y="124460"/>
                  </a:lnTo>
                  <a:cubicBezTo>
                    <a:pt x="0" y="55880"/>
                    <a:pt x="55880" y="0"/>
                    <a:pt x="124460" y="0"/>
                  </a:cubicBezTo>
                  <a:lnTo>
                    <a:pt x="4737338" y="0"/>
                  </a:lnTo>
                  <a:cubicBezTo>
                    <a:pt x="4805918" y="0"/>
                    <a:pt x="4861798" y="55880"/>
                    <a:pt x="4861798" y="124460"/>
                  </a:cubicBezTo>
                  <a:lnTo>
                    <a:pt x="4861798" y="1007027"/>
                  </a:lnTo>
                  <a:cubicBezTo>
                    <a:pt x="4861798" y="1075607"/>
                    <a:pt x="4805918" y="1131487"/>
                    <a:pt x="4737338" y="1131487"/>
                  </a:cubicBezTo>
                  <a:close/>
                </a:path>
              </a:pathLst>
            </a:custGeom>
            <a:solidFill>
              <a:srgbClr val="EDF0F2"/>
            </a:solidFill>
          </p:spPr>
        </p:sp>
      </p:grpSp>
      <p:grpSp>
        <p:nvGrpSpPr>
          <p:cNvPr id="47" name="Group 47"/>
          <p:cNvGrpSpPr/>
          <p:nvPr/>
        </p:nvGrpSpPr>
        <p:grpSpPr>
          <a:xfrm>
            <a:off x="13815032" y="6811166"/>
            <a:ext cx="4026909" cy="937183"/>
            <a:chOff x="0" y="0"/>
            <a:chExt cx="4861798" cy="1131487"/>
          </a:xfrm>
        </p:grpSpPr>
        <p:sp>
          <p:nvSpPr>
            <p:cNvPr id="48" name="Freeform 48"/>
            <p:cNvSpPr/>
            <p:nvPr/>
          </p:nvSpPr>
          <p:spPr>
            <a:xfrm>
              <a:off x="0" y="0"/>
              <a:ext cx="4861798" cy="1131487"/>
            </a:xfrm>
            <a:custGeom>
              <a:avLst/>
              <a:gdLst/>
              <a:ahLst/>
              <a:cxnLst/>
              <a:rect l="l" t="t" r="r" b="b"/>
              <a:pathLst>
                <a:path w="4861798" h="1131487">
                  <a:moveTo>
                    <a:pt x="4737338" y="1131487"/>
                  </a:moveTo>
                  <a:lnTo>
                    <a:pt x="124460" y="1131487"/>
                  </a:lnTo>
                  <a:cubicBezTo>
                    <a:pt x="55880" y="1131487"/>
                    <a:pt x="0" y="1075607"/>
                    <a:pt x="0" y="1007027"/>
                  </a:cubicBezTo>
                  <a:lnTo>
                    <a:pt x="0" y="124460"/>
                  </a:lnTo>
                  <a:cubicBezTo>
                    <a:pt x="0" y="55880"/>
                    <a:pt x="55880" y="0"/>
                    <a:pt x="124460" y="0"/>
                  </a:cubicBezTo>
                  <a:lnTo>
                    <a:pt x="4737338" y="0"/>
                  </a:lnTo>
                  <a:cubicBezTo>
                    <a:pt x="4805918" y="0"/>
                    <a:pt x="4861798" y="55880"/>
                    <a:pt x="4861798" y="124460"/>
                  </a:cubicBezTo>
                  <a:lnTo>
                    <a:pt x="4861798" y="1007027"/>
                  </a:lnTo>
                  <a:cubicBezTo>
                    <a:pt x="4861798" y="1075607"/>
                    <a:pt x="4805918" y="1131487"/>
                    <a:pt x="4737338" y="1131487"/>
                  </a:cubicBezTo>
                  <a:close/>
                </a:path>
              </a:pathLst>
            </a:custGeom>
            <a:solidFill>
              <a:srgbClr val="EDF0F2"/>
            </a:solidFill>
          </p:spPr>
        </p:sp>
      </p:grpSp>
      <p:grpSp>
        <p:nvGrpSpPr>
          <p:cNvPr id="49" name="Group 49"/>
          <p:cNvGrpSpPr/>
          <p:nvPr/>
        </p:nvGrpSpPr>
        <p:grpSpPr>
          <a:xfrm>
            <a:off x="13815032" y="3651960"/>
            <a:ext cx="4026909" cy="937183"/>
            <a:chOff x="0" y="0"/>
            <a:chExt cx="4861798" cy="1131487"/>
          </a:xfrm>
        </p:grpSpPr>
        <p:sp>
          <p:nvSpPr>
            <p:cNvPr id="50" name="Freeform 50"/>
            <p:cNvSpPr/>
            <p:nvPr/>
          </p:nvSpPr>
          <p:spPr>
            <a:xfrm>
              <a:off x="0" y="0"/>
              <a:ext cx="4861798" cy="1131487"/>
            </a:xfrm>
            <a:custGeom>
              <a:avLst/>
              <a:gdLst/>
              <a:ahLst/>
              <a:cxnLst/>
              <a:rect l="l" t="t" r="r" b="b"/>
              <a:pathLst>
                <a:path w="4861798" h="1131487">
                  <a:moveTo>
                    <a:pt x="4737338" y="1131487"/>
                  </a:moveTo>
                  <a:lnTo>
                    <a:pt x="124460" y="1131487"/>
                  </a:lnTo>
                  <a:cubicBezTo>
                    <a:pt x="55880" y="1131487"/>
                    <a:pt x="0" y="1075607"/>
                    <a:pt x="0" y="1007027"/>
                  </a:cubicBezTo>
                  <a:lnTo>
                    <a:pt x="0" y="124460"/>
                  </a:lnTo>
                  <a:cubicBezTo>
                    <a:pt x="0" y="55880"/>
                    <a:pt x="55880" y="0"/>
                    <a:pt x="124460" y="0"/>
                  </a:cubicBezTo>
                  <a:lnTo>
                    <a:pt x="4737338" y="0"/>
                  </a:lnTo>
                  <a:cubicBezTo>
                    <a:pt x="4805918" y="0"/>
                    <a:pt x="4861798" y="55880"/>
                    <a:pt x="4861798" y="124460"/>
                  </a:cubicBezTo>
                  <a:lnTo>
                    <a:pt x="4861798" y="1007027"/>
                  </a:lnTo>
                  <a:cubicBezTo>
                    <a:pt x="4861798" y="1075607"/>
                    <a:pt x="4805918" y="1131487"/>
                    <a:pt x="4737338" y="1131487"/>
                  </a:cubicBezTo>
                  <a:close/>
                </a:path>
              </a:pathLst>
            </a:custGeom>
            <a:solidFill>
              <a:srgbClr val="EDF0F2"/>
            </a:solidFill>
          </p:spPr>
        </p:sp>
      </p:grpSp>
      <p:grpSp>
        <p:nvGrpSpPr>
          <p:cNvPr id="51" name="Group 51"/>
          <p:cNvGrpSpPr/>
          <p:nvPr/>
        </p:nvGrpSpPr>
        <p:grpSpPr>
          <a:xfrm>
            <a:off x="13815032" y="7851843"/>
            <a:ext cx="4026909" cy="937183"/>
            <a:chOff x="0" y="0"/>
            <a:chExt cx="4861798" cy="1131487"/>
          </a:xfrm>
        </p:grpSpPr>
        <p:sp>
          <p:nvSpPr>
            <p:cNvPr id="52" name="Freeform 52"/>
            <p:cNvSpPr/>
            <p:nvPr/>
          </p:nvSpPr>
          <p:spPr>
            <a:xfrm>
              <a:off x="0" y="0"/>
              <a:ext cx="4861798" cy="1131487"/>
            </a:xfrm>
            <a:custGeom>
              <a:avLst/>
              <a:gdLst/>
              <a:ahLst/>
              <a:cxnLst/>
              <a:rect l="l" t="t" r="r" b="b"/>
              <a:pathLst>
                <a:path w="4861798" h="1131487">
                  <a:moveTo>
                    <a:pt x="4737338" y="1131487"/>
                  </a:moveTo>
                  <a:lnTo>
                    <a:pt x="124460" y="1131487"/>
                  </a:lnTo>
                  <a:cubicBezTo>
                    <a:pt x="55880" y="1131487"/>
                    <a:pt x="0" y="1075607"/>
                    <a:pt x="0" y="1007027"/>
                  </a:cubicBezTo>
                  <a:lnTo>
                    <a:pt x="0" y="124460"/>
                  </a:lnTo>
                  <a:cubicBezTo>
                    <a:pt x="0" y="55880"/>
                    <a:pt x="55880" y="0"/>
                    <a:pt x="124460" y="0"/>
                  </a:cubicBezTo>
                  <a:lnTo>
                    <a:pt x="4737338" y="0"/>
                  </a:lnTo>
                  <a:cubicBezTo>
                    <a:pt x="4805918" y="0"/>
                    <a:pt x="4861798" y="55880"/>
                    <a:pt x="4861798" y="124460"/>
                  </a:cubicBezTo>
                  <a:lnTo>
                    <a:pt x="4861798" y="1007027"/>
                  </a:lnTo>
                  <a:cubicBezTo>
                    <a:pt x="4861798" y="1075607"/>
                    <a:pt x="4805918" y="1131487"/>
                    <a:pt x="4737338" y="1131487"/>
                  </a:cubicBezTo>
                  <a:close/>
                </a:path>
              </a:pathLst>
            </a:custGeom>
            <a:solidFill>
              <a:srgbClr val="EDF0F2"/>
            </a:solidFill>
          </p:spPr>
        </p:sp>
      </p:grpSp>
      <p:grpSp>
        <p:nvGrpSpPr>
          <p:cNvPr id="53" name="Group 53"/>
          <p:cNvGrpSpPr/>
          <p:nvPr/>
        </p:nvGrpSpPr>
        <p:grpSpPr>
          <a:xfrm>
            <a:off x="13815032" y="4711235"/>
            <a:ext cx="4026909" cy="937183"/>
            <a:chOff x="0" y="0"/>
            <a:chExt cx="4861798" cy="1131487"/>
          </a:xfrm>
        </p:grpSpPr>
        <p:sp>
          <p:nvSpPr>
            <p:cNvPr id="54" name="Freeform 54"/>
            <p:cNvSpPr/>
            <p:nvPr/>
          </p:nvSpPr>
          <p:spPr>
            <a:xfrm>
              <a:off x="0" y="0"/>
              <a:ext cx="4861798" cy="1131487"/>
            </a:xfrm>
            <a:custGeom>
              <a:avLst/>
              <a:gdLst/>
              <a:ahLst/>
              <a:cxnLst/>
              <a:rect l="l" t="t" r="r" b="b"/>
              <a:pathLst>
                <a:path w="4861798" h="1131487">
                  <a:moveTo>
                    <a:pt x="4737338" y="1131487"/>
                  </a:moveTo>
                  <a:lnTo>
                    <a:pt x="124460" y="1131487"/>
                  </a:lnTo>
                  <a:cubicBezTo>
                    <a:pt x="55880" y="1131487"/>
                    <a:pt x="0" y="1075607"/>
                    <a:pt x="0" y="1007027"/>
                  </a:cubicBezTo>
                  <a:lnTo>
                    <a:pt x="0" y="124460"/>
                  </a:lnTo>
                  <a:cubicBezTo>
                    <a:pt x="0" y="55880"/>
                    <a:pt x="55880" y="0"/>
                    <a:pt x="124460" y="0"/>
                  </a:cubicBezTo>
                  <a:lnTo>
                    <a:pt x="4737338" y="0"/>
                  </a:lnTo>
                  <a:cubicBezTo>
                    <a:pt x="4805918" y="0"/>
                    <a:pt x="4861798" y="55880"/>
                    <a:pt x="4861798" y="124460"/>
                  </a:cubicBezTo>
                  <a:lnTo>
                    <a:pt x="4861798" y="1007027"/>
                  </a:lnTo>
                  <a:cubicBezTo>
                    <a:pt x="4861798" y="1075607"/>
                    <a:pt x="4805918" y="1131487"/>
                    <a:pt x="4737338" y="1131487"/>
                  </a:cubicBezTo>
                  <a:close/>
                </a:path>
              </a:pathLst>
            </a:custGeom>
            <a:solidFill>
              <a:srgbClr val="EDF0F2"/>
            </a:solidFill>
          </p:spPr>
        </p:sp>
      </p:grpSp>
      <p:grpSp>
        <p:nvGrpSpPr>
          <p:cNvPr id="55" name="Group 55"/>
          <p:cNvGrpSpPr/>
          <p:nvPr/>
        </p:nvGrpSpPr>
        <p:grpSpPr>
          <a:xfrm>
            <a:off x="13815032" y="8911118"/>
            <a:ext cx="4026909" cy="937183"/>
            <a:chOff x="0" y="0"/>
            <a:chExt cx="4861798" cy="1131487"/>
          </a:xfrm>
        </p:grpSpPr>
        <p:sp>
          <p:nvSpPr>
            <p:cNvPr id="56" name="Freeform 56"/>
            <p:cNvSpPr/>
            <p:nvPr/>
          </p:nvSpPr>
          <p:spPr>
            <a:xfrm>
              <a:off x="0" y="0"/>
              <a:ext cx="4861798" cy="1131487"/>
            </a:xfrm>
            <a:custGeom>
              <a:avLst/>
              <a:gdLst/>
              <a:ahLst/>
              <a:cxnLst/>
              <a:rect l="l" t="t" r="r" b="b"/>
              <a:pathLst>
                <a:path w="4861798" h="1131487">
                  <a:moveTo>
                    <a:pt x="4737338" y="1131487"/>
                  </a:moveTo>
                  <a:lnTo>
                    <a:pt x="124460" y="1131487"/>
                  </a:lnTo>
                  <a:cubicBezTo>
                    <a:pt x="55880" y="1131487"/>
                    <a:pt x="0" y="1075607"/>
                    <a:pt x="0" y="1007027"/>
                  </a:cubicBezTo>
                  <a:lnTo>
                    <a:pt x="0" y="124460"/>
                  </a:lnTo>
                  <a:cubicBezTo>
                    <a:pt x="0" y="55880"/>
                    <a:pt x="55880" y="0"/>
                    <a:pt x="124460" y="0"/>
                  </a:cubicBezTo>
                  <a:lnTo>
                    <a:pt x="4737338" y="0"/>
                  </a:lnTo>
                  <a:cubicBezTo>
                    <a:pt x="4805918" y="0"/>
                    <a:pt x="4861798" y="55880"/>
                    <a:pt x="4861798" y="124460"/>
                  </a:cubicBezTo>
                  <a:lnTo>
                    <a:pt x="4861798" y="1007027"/>
                  </a:lnTo>
                  <a:cubicBezTo>
                    <a:pt x="4861798" y="1075607"/>
                    <a:pt x="4805918" y="1131487"/>
                    <a:pt x="4737338" y="1131487"/>
                  </a:cubicBezTo>
                  <a:close/>
                </a:path>
              </a:pathLst>
            </a:custGeom>
            <a:solidFill>
              <a:srgbClr val="EDF0F2"/>
            </a:solidFill>
          </p:spPr>
        </p:sp>
      </p:grpSp>
      <p:grpSp>
        <p:nvGrpSpPr>
          <p:cNvPr id="57" name="Group 57"/>
          <p:cNvGrpSpPr/>
          <p:nvPr/>
        </p:nvGrpSpPr>
        <p:grpSpPr>
          <a:xfrm>
            <a:off x="13815032" y="5753497"/>
            <a:ext cx="4026909" cy="937183"/>
            <a:chOff x="0" y="0"/>
            <a:chExt cx="4861798" cy="1131487"/>
          </a:xfrm>
        </p:grpSpPr>
        <p:sp>
          <p:nvSpPr>
            <p:cNvPr id="58" name="Freeform 58"/>
            <p:cNvSpPr/>
            <p:nvPr/>
          </p:nvSpPr>
          <p:spPr>
            <a:xfrm>
              <a:off x="0" y="0"/>
              <a:ext cx="4861798" cy="1131487"/>
            </a:xfrm>
            <a:custGeom>
              <a:avLst/>
              <a:gdLst/>
              <a:ahLst/>
              <a:cxnLst/>
              <a:rect l="l" t="t" r="r" b="b"/>
              <a:pathLst>
                <a:path w="4861798" h="1131487">
                  <a:moveTo>
                    <a:pt x="4737338" y="1131487"/>
                  </a:moveTo>
                  <a:lnTo>
                    <a:pt x="124460" y="1131487"/>
                  </a:lnTo>
                  <a:cubicBezTo>
                    <a:pt x="55880" y="1131487"/>
                    <a:pt x="0" y="1075607"/>
                    <a:pt x="0" y="1007027"/>
                  </a:cubicBezTo>
                  <a:lnTo>
                    <a:pt x="0" y="124460"/>
                  </a:lnTo>
                  <a:cubicBezTo>
                    <a:pt x="0" y="55880"/>
                    <a:pt x="55880" y="0"/>
                    <a:pt x="124460" y="0"/>
                  </a:cubicBezTo>
                  <a:lnTo>
                    <a:pt x="4737338" y="0"/>
                  </a:lnTo>
                  <a:cubicBezTo>
                    <a:pt x="4805918" y="0"/>
                    <a:pt x="4861798" y="55880"/>
                    <a:pt x="4861798" y="124460"/>
                  </a:cubicBezTo>
                  <a:lnTo>
                    <a:pt x="4861798" y="1007027"/>
                  </a:lnTo>
                  <a:cubicBezTo>
                    <a:pt x="4861798" y="1075607"/>
                    <a:pt x="4805918" y="1131487"/>
                    <a:pt x="4737338" y="1131487"/>
                  </a:cubicBezTo>
                  <a:close/>
                </a:path>
              </a:pathLst>
            </a:custGeom>
            <a:solidFill>
              <a:srgbClr val="EDF0F2"/>
            </a:solidFill>
          </p:spPr>
        </p:sp>
      </p:grpSp>
      <p:grpSp>
        <p:nvGrpSpPr>
          <p:cNvPr id="59" name="Group 59"/>
          <p:cNvGrpSpPr/>
          <p:nvPr/>
        </p:nvGrpSpPr>
        <p:grpSpPr>
          <a:xfrm>
            <a:off x="7139554" y="1912019"/>
            <a:ext cx="3061144" cy="540493"/>
            <a:chOff x="0" y="0"/>
            <a:chExt cx="694639" cy="122649"/>
          </a:xfrm>
        </p:grpSpPr>
        <p:sp>
          <p:nvSpPr>
            <p:cNvPr id="60" name="Freeform 60"/>
            <p:cNvSpPr/>
            <p:nvPr/>
          </p:nvSpPr>
          <p:spPr>
            <a:xfrm>
              <a:off x="0" y="0"/>
              <a:ext cx="694639" cy="122649"/>
            </a:xfrm>
            <a:custGeom>
              <a:avLst/>
              <a:gdLst/>
              <a:ahLst/>
              <a:cxnLst/>
              <a:rect l="l" t="t" r="r" b="b"/>
              <a:pathLst>
                <a:path w="694639" h="122649">
                  <a:moveTo>
                    <a:pt x="61325" y="0"/>
                  </a:moveTo>
                  <a:lnTo>
                    <a:pt x="633314" y="0"/>
                  </a:lnTo>
                  <a:cubicBezTo>
                    <a:pt x="667183" y="0"/>
                    <a:pt x="694639" y="27456"/>
                    <a:pt x="694639" y="61325"/>
                  </a:cubicBezTo>
                  <a:lnTo>
                    <a:pt x="694639" y="61325"/>
                  </a:lnTo>
                  <a:cubicBezTo>
                    <a:pt x="694639" y="95193"/>
                    <a:pt x="667183" y="122649"/>
                    <a:pt x="633314" y="122649"/>
                  </a:cubicBezTo>
                  <a:lnTo>
                    <a:pt x="61325" y="122649"/>
                  </a:lnTo>
                  <a:cubicBezTo>
                    <a:pt x="27456" y="122649"/>
                    <a:pt x="0" y="95193"/>
                    <a:pt x="0" y="61325"/>
                  </a:cubicBezTo>
                  <a:lnTo>
                    <a:pt x="0" y="61325"/>
                  </a:lnTo>
                  <a:cubicBezTo>
                    <a:pt x="0" y="27456"/>
                    <a:pt x="27456" y="0"/>
                    <a:pt x="61325" y="0"/>
                  </a:cubicBezTo>
                  <a:close/>
                </a:path>
              </a:pathLst>
            </a:custGeom>
            <a:solidFill>
              <a:srgbClr val="94DDDE"/>
            </a:solidFill>
          </p:spPr>
        </p:sp>
        <p:sp>
          <p:nvSpPr>
            <p:cNvPr id="61" name="TextBox 61"/>
            <p:cNvSpPr txBox="1"/>
            <p:nvPr/>
          </p:nvSpPr>
          <p:spPr>
            <a:xfrm>
              <a:off x="0" y="-47625"/>
              <a:ext cx="694639" cy="170274"/>
            </a:xfrm>
            <a:prstGeom prst="rect">
              <a:avLst/>
            </a:prstGeom>
          </p:spPr>
          <p:txBody>
            <a:bodyPr lIns="52955" tIns="52955" rIns="52955" bIns="52955" rtlCol="0" anchor="ctr"/>
            <a:lstStyle/>
            <a:p>
              <a:pPr algn="ctr">
                <a:lnSpc>
                  <a:spcPts val="3360"/>
                </a:lnSpc>
              </a:pPr>
              <a:endParaRPr dirty="0"/>
            </a:p>
          </p:txBody>
        </p:sp>
      </p:grpSp>
      <p:grpSp>
        <p:nvGrpSpPr>
          <p:cNvPr id="62" name="Group 62"/>
          <p:cNvGrpSpPr/>
          <p:nvPr/>
        </p:nvGrpSpPr>
        <p:grpSpPr>
          <a:xfrm>
            <a:off x="10470602" y="1912019"/>
            <a:ext cx="3061144" cy="540493"/>
            <a:chOff x="0" y="0"/>
            <a:chExt cx="694639" cy="122649"/>
          </a:xfrm>
        </p:grpSpPr>
        <p:sp>
          <p:nvSpPr>
            <p:cNvPr id="63" name="Freeform 63"/>
            <p:cNvSpPr/>
            <p:nvPr/>
          </p:nvSpPr>
          <p:spPr>
            <a:xfrm>
              <a:off x="0" y="0"/>
              <a:ext cx="694639" cy="122649"/>
            </a:xfrm>
            <a:custGeom>
              <a:avLst/>
              <a:gdLst/>
              <a:ahLst/>
              <a:cxnLst/>
              <a:rect l="l" t="t" r="r" b="b"/>
              <a:pathLst>
                <a:path w="694639" h="122649">
                  <a:moveTo>
                    <a:pt x="61325" y="0"/>
                  </a:moveTo>
                  <a:lnTo>
                    <a:pt x="633314" y="0"/>
                  </a:lnTo>
                  <a:cubicBezTo>
                    <a:pt x="667183" y="0"/>
                    <a:pt x="694639" y="27456"/>
                    <a:pt x="694639" y="61325"/>
                  </a:cubicBezTo>
                  <a:lnTo>
                    <a:pt x="694639" y="61325"/>
                  </a:lnTo>
                  <a:cubicBezTo>
                    <a:pt x="694639" y="95193"/>
                    <a:pt x="667183" y="122649"/>
                    <a:pt x="633314" y="122649"/>
                  </a:cubicBezTo>
                  <a:lnTo>
                    <a:pt x="61325" y="122649"/>
                  </a:lnTo>
                  <a:cubicBezTo>
                    <a:pt x="27456" y="122649"/>
                    <a:pt x="0" y="95193"/>
                    <a:pt x="0" y="61325"/>
                  </a:cubicBezTo>
                  <a:lnTo>
                    <a:pt x="0" y="61325"/>
                  </a:lnTo>
                  <a:cubicBezTo>
                    <a:pt x="0" y="27456"/>
                    <a:pt x="27456" y="0"/>
                    <a:pt x="61325" y="0"/>
                  </a:cubicBezTo>
                  <a:close/>
                </a:path>
              </a:pathLst>
            </a:custGeom>
            <a:solidFill>
              <a:srgbClr val="94DDDE"/>
            </a:solidFill>
          </p:spPr>
        </p:sp>
        <p:sp>
          <p:nvSpPr>
            <p:cNvPr id="64" name="TextBox 64"/>
            <p:cNvSpPr txBox="1"/>
            <p:nvPr/>
          </p:nvSpPr>
          <p:spPr>
            <a:xfrm>
              <a:off x="0" y="-47625"/>
              <a:ext cx="694639" cy="170274"/>
            </a:xfrm>
            <a:prstGeom prst="rect">
              <a:avLst/>
            </a:prstGeom>
          </p:spPr>
          <p:txBody>
            <a:bodyPr lIns="52955" tIns="52955" rIns="52955" bIns="52955" rtlCol="0" anchor="ctr"/>
            <a:lstStyle/>
            <a:p>
              <a:pPr algn="ctr">
                <a:lnSpc>
                  <a:spcPts val="3360"/>
                </a:lnSpc>
              </a:pPr>
              <a:endParaRPr dirty="0"/>
            </a:p>
          </p:txBody>
        </p:sp>
      </p:grpSp>
      <p:grpSp>
        <p:nvGrpSpPr>
          <p:cNvPr id="65" name="Group 65"/>
          <p:cNvGrpSpPr/>
          <p:nvPr/>
        </p:nvGrpSpPr>
        <p:grpSpPr>
          <a:xfrm>
            <a:off x="13815032" y="1912019"/>
            <a:ext cx="4026909" cy="540493"/>
            <a:chOff x="0" y="0"/>
            <a:chExt cx="913792" cy="122649"/>
          </a:xfrm>
        </p:grpSpPr>
        <p:sp>
          <p:nvSpPr>
            <p:cNvPr id="66" name="Freeform 66"/>
            <p:cNvSpPr/>
            <p:nvPr/>
          </p:nvSpPr>
          <p:spPr>
            <a:xfrm>
              <a:off x="0" y="0"/>
              <a:ext cx="913792" cy="122649"/>
            </a:xfrm>
            <a:custGeom>
              <a:avLst/>
              <a:gdLst/>
              <a:ahLst/>
              <a:cxnLst/>
              <a:rect l="l" t="t" r="r" b="b"/>
              <a:pathLst>
                <a:path w="913792" h="122649">
                  <a:moveTo>
                    <a:pt x="61325" y="0"/>
                  </a:moveTo>
                  <a:lnTo>
                    <a:pt x="852467" y="0"/>
                  </a:lnTo>
                  <a:cubicBezTo>
                    <a:pt x="886336" y="0"/>
                    <a:pt x="913792" y="27456"/>
                    <a:pt x="913792" y="61325"/>
                  </a:cubicBezTo>
                  <a:lnTo>
                    <a:pt x="913792" y="61325"/>
                  </a:lnTo>
                  <a:cubicBezTo>
                    <a:pt x="913792" y="77589"/>
                    <a:pt x="907331" y="93187"/>
                    <a:pt x="895830" y="104688"/>
                  </a:cubicBezTo>
                  <a:cubicBezTo>
                    <a:pt x="884329" y="116188"/>
                    <a:pt x="868731" y="122649"/>
                    <a:pt x="852467" y="122649"/>
                  </a:cubicBezTo>
                  <a:lnTo>
                    <a:pt x="61325" y="122649"/>
                  </a:lnTo>
                  <a:cubicBezTo>
                    <a:pt x="27456" y="122649"/>
                    <a:pt x="0" y="95193"/>
                    <a:pt x="0" y="61325"/>
                  </a:cubicBezTo>
                  <a:lnTo>
                    <a:pt x="0" y="61325"/>
                  </a:lnTo>
                  <a:cubicBezTo>
                    <a:pt x="0" y="27456"/>
                    <a:pt x="27456" y="0"/>
                    <a:pt x="61325" y="0"/>
                  </a:cubicBezTo>
                  <a:close/>
                </a:path>
              </a:pathLst>
            </a:custGeom>
            <a:solidFill>
              <a:srgbClr val="94DDDE"/>
            </a:solidFill>
          </p:spPr>
        </p:sp>
        <p:sp>
          <p:nvSpPr>
            <p:cNvPr id="67" name="TextBox 67"/>
            <p:cNvSpPr txBox="1"/>
            <p:nvPr/>
          </p:nvSpPr>
          <p:spPr>
            <a:xfrm>
              <a:off x="0" y="-47625"/>
              <a:ext cx="913792" cy="170274"/>
            </a:xfrm>
            <a:prstGeom prst="rect">
              <a:avLst/>
            </a:prstGeom>
          </p:spPr>
          <p:txBody>
            <a:bodyPr lIns="52955" tIns="52955" rIns="52955" bIns="52955" rtlCol="0" anchor="ctr"/>
            <a:lstStyle/>
            <a:p>
              <a:pPr algn="ctr">
                <a:lnSpc>
                  <a:spcPts val="3360"/>
                </a:lnSpc>
              </a:pPr>
              <a:endParaRPr dirty="0"/>
            </a:p>
          </p:txBody>
        </p:sp>
      </p:grpSp>
      <p:sp>
        <p:nvSpPr>
          <p:cNvPr id="68" name="TextBox 68"/>
          <p:cNvSpPr txBox="1"/>
          <p:nvPr/>
        </p:nvSpPr>
        <p:spPr>
          <a:xfrm>
            <a:off x="7396176" y="1926861"/>
            <a:ext cx="2594766" cy="453660"/>
          </a:xfrm>
          <a:prstGeom prst="rect">
            <a:avLst/>
          </a:prstGeom>
        </p:spPr>
        <p:txBody>
          <a:bodyPr lIns="0" tIns="0" rIns="0" bIns="0" rtlCol="0" anchor="t">
            <a:spAutoFit/>
          </a:bodyPr>
          <a:lstStyle/>
          <a:p>
            <a:pPr algn="ctr">
              <a:lnSpc>
                <a:spcPts val="3737"/>
              </a:lnSpc>
              <a:spcBef>
                <a:spcPct val="0"/>
              </a:spcBef>
            </a:pPr>
            <a:r>
              <a:rPr lang="en-US" sz="2669" b="1" spc="266"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校內申請件數</a:t>
            </a:r>
          </a:p>
        </p:txBody>
      </p:sp>
      <p:sp>
        <p:nvSpPr>
          <p:cNvPr id="69" name="TextBox 69"/>
          <p:cNvSpPr txBox="1"/>
          <p:nvPr/>
        </p:nvSpPr>
        <p:spPr>
          <a:xfrm>
            <a:off x="10717548" y="1926861"/>
            <a:ext cx="2594766" cy="453660"/>
          </a:xfrm>
          <a:prstGeom prst="rect">
            <a:avLst/>
          </a:prstGeom>
        </p:spPr>
        <p:txBody>
          <a:bodyPr lIns="0" tIns="0" rIns="0" bIns="0" rtlCol="0" anchor="t">
            <a:spAutoFit/>
          </a:bodyPr>
          <a:lstStyle/>
          <a:p>
            <a:pPr marL="0" lvl="0" indent="0" algn="ctr">
              <a:lnSpc>
                <a:spcPts val="3737"/>
              </a:lnSpc>
              <a:spcBef>
                <a:spcPct val="0"/>
              </a:spcBef>
            </a:pPr>
            <a:r>
              <a:rPr lang="en-US" sz="2669" b="1" spc="266"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通過件數</a:t>
            </a:r>
          </a:p>
        </p:txBody>
      </p:sp>
      <p:sp>
        <p:nvSpPr>
          <p:cNvPr id="70" name="TextBox 70"/>
          <p:cNvSpPr txBox="1"/>
          <p:nvPr/>
        </p:nvSpPr>
        <p:spPr>
          <a:xfrm>
            <a:off x="14038166" y="1926861"/>
            <a:ext cx="3580642" cy="453660"/>
          </a:xfrm>
          <a:prstGeom prst="rect">
            <a:avLst/>
          </a:prstGeom>
        </p:spPr>
        <p:txBody>
          <a:bodyPr lIns="0" tIns="0" rIns="0" bIns="0" rtlCol="0" anchor="t">
            <a:spAutoFit/>
          </a:bodyPr>
          <a:lstStyle/>
          <a:p>
            <a:pPr marL="0" lvl="0" indent="0" algn="ctr">
              <a:lnSpc>
                <a:spcPts val="3737"/>
              </a:lnSpc>
              <a:spcBef>
                <a:spcPct val="0"/>
              </a:spcBef>
            </a:pPr>
            <a:r>
              <a:rPr lang="en-US" sz="2669" b="1" spc="266"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單件核定經費</a:t>
            </a:r>
          </a:p>
        </p:txBody>
      </p:sp>
      <p:sp>
        <p:nvSpPr>
          <p:cNvPr id="71" name="TextBox 71"/>
          <p:cNvSpPr txBox="1"/>
          <p:nvPr/>
        </p:nvSpPr>
        <p:spPr>
          <a:xfrm>
            <a:off x="7499934" y="2789631"/>
            <a:ext cx="2387250" cy="496290"/>
          </a:xfrm>
          <a:prstGeom prst="rect">
            <a:avLst/>
          </a:prstGeom>
        </p:spPr>
        <p:txBody>
          <a:bodyPr lIns="0" tIns="0" rIns="0" bIns="0" rtlCol="0" anchor="t">
            <a:spAutoFit/>
          </a:bodyPr>
          <a:lstStyle/>
          <a:p>
            <a:pPr marL="0" lvl="1" indent="0" algn="ctr">
              <a:lnSpc>
                <a:spcPts val="4224"/>
              </a:lnSpc>
              <a:spcBef>
                <a:spcPct val="0"/>
              </a:spcBef>
            </a:pPr>
            <a:r>
              <a:rPr lang="en-US" sz="3017" u="none" strike="noStrike" dirty="0">
                <a:solidFill>
                  <a:srgbClr val="2B4B82"/>
                </a:solidFill>
                <a:latin typeface="Noto Sans TC" panose="020B0200000000000000" pitchFamily="34" charset="-120"/>
                <a:ea typeface="Noto Sans TC" panose="020B0200000000000000" pitchFamily="34" charset="-120"/>
                <a:cs typeface="Noto Sans T Chinese"/>
                <a:sym typeface="Noto Sans T Chinese"/>
              </a:rPr>
              <a:t>14</a:t>
            </a:r>
          </a:p>
        </p:txBody>
      </p:sp>
      <p:sp>
        <p:nvSpPr>
          <p:cNvPr id="72" name="TextBox 72"/>
          <p:cNvSpPr txBox="1"/>
          <p:nvPr/>
        </p:nvSpPr>
        <p:spPr>
          <a:xfrm>
            <a:off x="7499934" y="6989514"/>
            <a:ext cx="2387250" cy="496290"/>
          </a:xfrm>
          <a:prstGeom prst="rect">
            <a:avLst/>
          </a:prstGeom>
        </p:spPr>
        <p:txBody>
          <a:bodyPr lIns="0" tIns="0" rIns="0" bIns="0" rtlCol="0" anchor="t">
            <a:spAutoFit/>
          </a:bodyPr>
          <a:lstStyle/>
          <a:p>
            <a:pPr marL="0" lvl="1" indent="0" algn="ctr">
              <a:lnSpc>
                <a:spcPts val="4224"/>
              </a:lnSpc>
              <a:spcBef>
                <a:spcPct val="0"/>
              </a:spcBef>
            </a:pPr>
            <a:r>
              <a:rPr lang="en-US" sz="3017" u="none" strike="noStrike" dirty="0">
                <a:solidFill>
                  <a:srgbClr val="2B4B82"/>
                </a:solidFill>
                <a:latin typeface="Noto Sans TC" panose="020B0200000000000000" pitchFamily="34" charset="-120"/>
                <a:ea typeface="Noto Sans TC" panose="020B0200000000000000" pitchFamily="34" charset="-120"/>
                <a:cs typeface="Noto Sans T Chinese"/>
                <a:sym typeface="Noto Sans T Chinese"/>
              </a:rPr>
              <a:t>43</a:t>
            </a:r>
          </a:p>
        </p:txBody>
      </p:sp>
      <p:sp>
        <p:nvSpPr>
          <p:cNvPr id="73" name="TextBox 73"/>
          <p:cNvSpPr txBox="1"/>
          <p:nvPr/>
        </p:nvSpPr>
        <p:spPr>
          <a:xfrm>
            <a:off x="7499934" y="3807691"/>
            <a:ext cx="2387250" cy="496290"/>
          </a:xfrm>
          <a:prstGeom prst="rect">
            <a:avLst/>
          </a:prstGeom>
        </p:spPr>
        <p:txBody>
          <a:bodyPr lIns="0" tIns="0" rIns="0" bIns="0" rtlCol="0" anchor="t">
            <a:spAutoFit/>
          </a:bodyPr>
          <a:lstStyle/>
          <a:p>
            <a:pPr marL="0" lvl="1" indent="0" algn="ctr">
              <a:lnSpc>
                <a:spcPts val="4224"/>
              </a:lnSpc>
              <a:spcBef>
                <a:spcPct val="0"/>
              </a:spcBef>
            </a:pPr>
            <a:r>
              <a:rPr lang="en-US" sz="3017" u="none" strike="noStrike" dirty="0">
                <a:solidFill>
                  <a:srgbClr val="2B4B82"/>
                </a:solidFill>
                <a:latin typeface="Noto Sans TC" panose="020B0200000000000000" pitchFamily="34" charset="-120"/>
                <a:ea typeface="Noto Sans TC" panose="020B0200000000000000" pitchFamily="34" charset="-120"/>
                <a:cs typeface="Noto Sans T Chinese"/>
                <a:sym typeface="Noto Sans T Chinese"/>
              </a:rPr>
              <a:t>22</a:t>
            </a:r>
          </a:p>
        </p:txBody>
      </p:sp>
      <p:sp>
        <p:nvSpPr>
          <p:cNvPr id="74" name="TextBox 74"/>
          <p:cNvSpPr txBox="1"/>
          <p:nvPr/>
        </p:nvSpPr>
        <p:spPr>
          <a:xfrm>
            <a:off x="7499934" y="8007574"/>
            <a:ext cx="2387250" cy="496290"/>
          </a:xfrm>
          <a:prstGeom prst="rect">
            <a:avLst/>
          </a:prstGeom>
        </p:spPr>
        <p:txBody>
          <a:bodyPr lIns="0" tIns="0" rIns="0" bIns="0" rtlCol="0" anchor="t">
            <a:spAutoFit/>
          </a:bodyPr>
          <a:lstStyle/>
          <a:p>
            <a:pPr marL="0" lvl="1" indent="0" algn="ctr">
              <a:lnSpc>
                <a:spcPts val="4224"/>
              </a:lnSpc>
              <a:spcBef>
                <a:spcPct val="0"/>
              </a:spcBef>
            </a:pPr>
            <a:r>
              <a:rPr lang="en-US" sz="3017" u="none" strike="noStrike" dirty="0">
                <a:solidFill>
                  <a:srgbClr val="2B4B82"/>
                </a:solidFill>
                <a:latin typeface="Noto Sans TC" panose="020B0200000000000000" pitchFamily="34" charset="-120"/>
                <a:ea typeface="Noto Sans TC" panose="020B0200000000000000" pitchFamily="34" charset="-120"/>
                <a:cs typeface="Noto Sans T Chinese"/>
                <a:sym typeface="Noto Sans T Chinese"/>
              </a:rPr>
              <a:t>42</a:t>
            </a:r>
          </a:p>
        </p:txBody>
      </p:sp>
      <p:sp>
        <p:nvSpPr>
          <p:cNvPr id="75" name="TextBox 75"/>
          <p:cNvSpPr txBox="1"/>
          <p:nvPr/>
        </p:nvSpPr>
        <p:spPr>
          <a:xfrm>
            <a:off x="7499934" y="4866966"/>
            <a:ext cx="2387250" cy="496290"/>
          </a:xfrm>
          <a:prstGeom prst="rect">
            <a:avLst/>
          </a:prstGeom>
        </p:spPr>
        <p:txBody>
          <a:bodyPr lIns="0" tIns="0" rIns="0" bIns="0" rtlCol="0" anchor="t">
            <a:spAutoFit/>
          </a:bodyPr>
          <a:lstStyle/>
          <a:p>
            <a:pPr marL="0" lvl="1" indent="0" algn="ctr">
              <a:lnSpc>
                <a:spcPts val="4224"/>
              </a:lnSpc>
              <a:spcBef>
                <a:spcPct val="0"/>
              </a:spcBef>
            </a:pPr>
            <a:r>
              <a:rPr lang="en-US" sz="3017" u="none" strike="noStrike" dirty="0">
                <a:solidFill>
                  <a:srgbClr val="2B4B82"/>
                </a:solidFill>
                <a:latin typeface="Noto Sans TC" panose="020B0200000000000000" pitchFamily="34" charset="-120"/>
                <a:ea typeface="Noto Sans TC" panose="020B0200000000000000" pitchFamily="34" charset="-120"/>
                <a:cs typeface="Noto Sans T Chinese"/>
                <a:sym typeface="Noto Sans T Chinese"/>
              </a:rPr>
              <a:t>31</a:t>
            </a:r>
          </a:p>
        </p:txBody>
      </p:sp>
      <p:sp>
        <p:nvSpPr>
          <p:cNvPr id="77" name="TextBox 77"/>
          <p:cNvSpPr txBox="1"/>
          <p:nvPr/>
        </p:nvSpPr>
        <p:spPr>
          <a:xfrm>
            <a:off x="7499934" y="5921860"/>
            <a:ext cx="2387250" cy="496290"/>
          </a:xfrm>
          <a:prstGeom prst="rect">
            <a:avLst/>
          </a:prstGeom>
        </p:spPr>
        <p:txBody>
          <a:bodyPr lIns="0" tIns="0" rIns="0" bIns="0" rtlCol="0" anchor="t">
            <a:spAutoFit/>
          </a:bodyPr>
          <a:lstStyle/>
          <a:p>
            <a:pPr marL="0" lvl="1" indent="0" algn="ctr">
              <a:lnSpc>
                <a:spcPts val="4224"/>
              </a:lnSpc>
              <a:spcBef>
                <a:spcPct val="0"/>
              </a:spcBef>
            </a:pPr>
            <a:r>
              <a:rPr lang="en-US" sz="3017" u="none" strike="noStrike" dirty="0">
                <a:solidFill>
                  <a:srgbClr val="2B4B82"/>
                </a:solidFill>
                <a:latin typeface="Noto Sans TC" panose="020B0200000000000000" pitchFamily="34" charset="-120"/>
                <a:ea typeface="Noto Sans TC" panose="020B0200000000000000" pitchFamily="34" charset="-120"/>
                <a:cs typeface="Noto Sans T Chinese"/>
                <a:sym typeface="Noto Sans T Chinese"/>
              </a:rPr>
              <a:t>38</a:t>
            </a:r>
          </a:p>
        </p:txBody>
      </p:sp>
      <p:sp>
        <p:nvSpPr>
          <p:cNvPr id="78" name="TextBox 78"/>
          <p:cNvSpPr txBox="1"/>
          <p:nvPr/>
        </p:nvSpPr>
        <p:spPr>
          <a:xfrm>
            <a:off x="10821306" y="2789631"/>
            <a:ext cx="2387250" cy="496290"/>
          </a:xfrm>
          <a:prstGeom prst="rect">
            <a:avLst/>
          </a:prstGeom>
        </p:spPr>
        <p:txBody>
          <a:bodyPr lIns="0" tIns="0" rIns="0" bIns="0" rtlCol="0" anchor="t">
            <a:spAutoFit/>
          </a:bodyPr>
          <a:lstStyle/>
          <a:p>
            <a:pPr algn="ctr">
              <a:lnSpc>
                <a:spcPts val="4224"/>
              </a:lnSpc>
            </a:pPr>
            <a:r>
              <a:rPr lang="en-US" sz="3017" dirty="0">
                <a:solidFill>
                  <a:srgbClr val="2B4B82"/>
                </a:solidFill>
                <a:latin typeface="Noto Sans TC" panose="020B0200000000000000" pitchFamily="34" charset="-120"/>
                <a:ea typeface="Noto Sans TC" panose="020B0200000000000000" pitchFamily="34" charset="-120"/>
                <a:cs typeface="Noto Sans T Chinese"/>
                <a:sym typeface="Noto Sans T Chinese"/>
              </a:rPr>
              <a:t>5</a:t>
            </a:r>
          </a:p>
        </p:txBody>
      </p:sp>
      <p:sp>
        <p:nvSpPr>
          <p:cNvPr id="79" name="TextBox 79"/>
          <p:cNvSpPr txBox="1"/>
          <p:nvPr/>
        </p:nvSpPr>
        <p:spPr>
          <a:xfrm>
            <a:off x="10821306" y="6989514"/>
            <a:ext cx="2387250" cy="496290"/>
          </a:xfrm>
          <a:prstGeom prst="rect">
            <a:avLst/>
          </a:prstGeom>
        </p:spPr>
        <p:txBody>
          <a:bodyPr lIns="0" tIns="0" rIns="0" bIns="0" rtlCol="0" anchor="t">
            <a:spAutoFit/>
          </a:bodyPr>
          <a:lstStyle/>
          <a:p>
            <a:pPr algn="ctr">
              <a:lnSpc>
                <a:spcPts val="4224"/>
              </a:lnSpc>
            </a:pPr>
            <a:r>
              <a:rPr lang="en-US" sz="3017" dirty="0">
                <a:solidFill>
                  <a:srgbClr val="2B4B82"/>
                </a:solidFill>
                <a:latin typeface="Noto Sans TC" panose="020B0200000000000000" pitchFamily="34" charset="-120"/>
                <a:ea typeface="Noto Sans TC" panose="020B0200000000000000" pitchFamily="34" charset="-120"/>
                <a:cs typeface="Noto Sans T Chinese"/>
                <a:sym typeface="Noto Sans T Chinese"/>
              </a:rPr>
              <a:t>17</a:t>
            </a:r>
          </a:p>
        </p:txBody>
      </p:sp>
      <p:sp>
        <p:nvSpPr>
          <p:cNvPr id="80" name="TextBox 80"/>
          <p:cNvSpPr txBox="1"/>
          <p:nvPr/>
        </p:nvSpPr>
        <p:spPr>
          <a:xfrm>
            <a:off x="10821306" y="3807691"/>
            <a:ext cx="2387250" cy="496290"/>
          </a:xfrm>
          <a:prstGeom prst="rect">
            <a:avLst/>
          </a:prstGeom>
        </p:spPr>
        <p:txBody>
          <a:bodyPr lIns="0" tIns="0" rIns="0" bIns="0" rtlCol="0" anchor="t">
            <a:spAutoFit/>
          </a:bodyPr>
          <a:lstStyle/>
          <a:p>
            <a:pPr algn="ctr">
              <a:lnSpc>
                <a:spcPts val="4224"/>
              </a:lnSpc>
            </a:pPr>
            <a:r>
              <a:rPr lang="en-US" sz="3017" dirty="0">
                <a:solidFill>
                  <a:srgbClr val="2B4B82"/>
                </a:solidFill>
                <a:latin typeface="Noto Sans TC" panose="020B0200000000000000" pitchFamily="34" charset="-120"/>
                <a:ea typeface="Noto Sans TC" panose="020B0200000000000000" pitchFamily="34" charset="-120"/>
                <a:cs typeface="Noto Sans T Chinese"/>
                <a:sym typeface="Noto Sans T Chinese"/>
              </a:rPr>
              <a:t>11</a:t>
            </a:r>
          </a:p>
        </p:txBody>
      </p:sp>
      <p:sp>
        <p:nvSpPr>
          <p:cNvPr id="81" name="TextBox 81"/>
          <p:cNvSpPr txBox="1"/>
          <p:nvPr/>
        </p:nvSpPr>
        <p:spPr>
          <a:xfrm>
            <a:off x="10821306" y="8007574"/>
            <a:ext cx="2387250" cy="496290"/>
          </a:xfrm>
          <a:prstGeom prst="rect">
            <a:avLst/>
          </a:prstGeom>
        </p:spPr>
        <p:txBody>
          <a:bodyPr lIns="0" tIns="0" rIns="0" bIns="0" rtlCol="0" anchor="t">
            <a:spAutoFit/>
          </a:bodyPr>
          <a:lstStyle/>
          <a:p>
            <a:pPr algn="ctr">
              <a:lnSpc>
                <a:spcPts val="4224"/>
              </a:lnSpc>
            </a:pPr>
            <a:r>
              <a:rPr lang="en-US" sz="3017" dirty="0">
                <a:solidFill>
                  <a:srgbClr val="2B4B82"/>
                </a:solidFill>
                <a:latin typeface="Noto Sans TC" panose="020B0200000000000000" pitchFamily="34" charset="-120"/>
                <a:ea typeface="Noto Sans TC" panose="020B0200000000000000" pitchFamily="34" charset="-120"/>
                <a:cs typeface="Noto Sans T Chinese"/>
                <a:sym typeface="Noto Sans T Chinese"/>
              </a:rPr>
              <a:t>16</a:t>
            </a:r>
          </a:p>
        </p:txBody>
      </p:sp>
      <p:sp>
        <p:nvSpPr>
          <p:cNvPr id="82" name="TextBox 82"/>
          <p:cNvSpPr txBox="1"/>
          <p:nvPr/>
        </p:nvSpPr>
        <p:spPr>
          <a:xfrm>
            <a:off x="10821306" y="4866966"/>
            <a:ext cx="2387250" cy="496290"/>
          </a:xfrm>
          <a:prstGeom prst="rect">
            <a:avLst/>
          </a:prstGeom>
        </p:spPr>
        <p:txBody>
          <a:bodyPr lIns="0" tIns="0" rIns="0" bIns="0" rtlCol="0" anchor="t">
            <a:spAutoFit/>
          </a:bodyPr>
          <a:lstStyle/>
          <a:p>
            <a:pPr algn="ctr">
              <a:lnSpc>
                <a:spcPts val="4224"/>
              </a:lnSpc>
            </a:pPr>
            <a:r>
              <a:rPr lang="en-US" sz="3017" dirty="0">
                <a:solidFill>
                  <a:srgbClr val="2B4B82"/>
                </a:solidFill>
                <a:latin typeface="Noto Sans TC" panose="020B0200000000000000" pitchFamily="34" charset="-120"/>
                <a:ea typeface="Noto Sans TC" panose="020B0200000000000000" pitchFamily="34" charset="-120"/>
                <a:cs typeface="Noto Sans T Chinese"/>
                <a:sym typeface="Noto Sans T Chinese"/>
              </a:rPr>
              <a:t>13</a:t>
            </a:r>
          </a:p>
        </p:txBody>
      </p:sp>
      <p:sp>
        <p:nvSpPr>
          <p:cNvPr id="84" name="TextBox 84"/>
          <p:cNvSpPr txBox="1"/>
          <p:nvPr/>
        </p:nvSpPr>
        <p:spPr>
          <a:xfrm>
            <a:off x="10821306" y="5921860"/>
            <a:ext cx="2387250" cy="496290"/>
          </a:xfrm>
          <a:prstGeom prst="rect">
            <a:avLst/>
          </a:prstGeom>
        </p:spPr>
        <p:txBody>
          <a:bodyPr lIns="0" tIns="0" rIns="0" bIns="0" rtlCol="0" anchor="t">
            <a:spAutoFit/>
          </a:bodyPr>
          <a:lstStyle/>
          <a:p>
            <a:pPr algn="ctr">
              <a:lnSpc>
                <a:spcPts val="4224"/>
              </a:lnSpc>
            </a:pPr>
            <a:r>
              <a:rPr lang="en-US" sz="3017" dirty="0">
                <a:solidFill>
                  <a:srgbClr val="2B4B82"/>
                </a:solidFill>
                <a:latin typeface="Noto Sans TC" panose="020B0200000000000000" pitchFamily="34" charset="-120"/>
                <a:ea typeface="Noto Sans TC" panose="020B0200000000000000" pitchFamily="34" charset="-120"/>
                <a:cs typeface="Noto Sans T Chinese"/>
                <a:sym typeface="Noto Sans T Chinese"/>
              </a:rPr>
              <a:t>18</a:t>
            </a:r>
          </a:p>
        </p:txBody>
      </p:sp>
      <p:sp>
        <p:nvSpPr>
          <p:cNvPr id="85" name="TextBox 85"/>
          <p:cNvSpPr txBox="1"/>
          <p:nvPr/>
        </p:nvSpPr>
        <p:spPr>
          <a:xfrm>
            <a:off x="14137858" y="2789631"/>
            <a:ext cx="3381258" cy="496290"/>
          </a:xfrm>
          <a:prstGeom prst="rect">
            <a:avLst/>
          </a:prstGeom>
        </p:spPr>
        <p:txBody>
          <a:bodyPr lIns="0" tIns="0" rIns="0" bIns="0" rtlCol="0" anchor="t">
            <a:spAutoFit/>
          </a:bodyPr>
          <a:lstStyle/>
          <a:p>
            <a:pPr algn="ctr">
              <a:lnSpc>
                <a:spcPts val="4224"/>
              </a:lnSpc>
            </a:pPr>
            <a:r>
              <a:rPr lang="en-US" sz="3017" dirty="0">
                <a:solidFill>
                  <a:srgbClr val="2B4B82"/>
                </a:solidFill>
                <a:latin typeface="Noto Sans TC" panose="020B0200000000000000" pitchFamily="34" charset="-120"/>
                <a:ea typeface="Noto Sans TC" panose="020B0200000000000000" pitchFamily="34" charset="-120"/>
                <a:cs typeface="Noto Sans T Chinese"/>
                <a:sym typeface="Noto Sans T Chinese"/>
              </a:rPr>
              <a:t>22.0萬 ~ 42.7萬</a:t>
            </a:r>
          </a:p>
        </p:txBody>
      </p:sp>
      <p:sp>
        <p:nvSpPr>
          <p:cNvPr id="86" name="TextBox 86"/>
          <p:cNvSpPr txBox="1"/>
          <p:nvPr/>
        </p:nvSpPr>
        <p:spPr>
          <a:xfrm>
            <a:off x="14137858" y="6989514"/>
            <a:ext cx="3381258" cy="496290"/>
          </a:xfrm>
          <a:prstGeom prst="rect">
            <a:avLst/>
          </a:prstGeom>
        </p:spPr>
        <p:txBody>
          <a:bodyPr lIns="0" tIns="0" rIns="0" bIns="0" rtlCol="0" anchor="t">
            <a:spAutoFit/>
          </a:bodyPr>
          <a:lstStyle/>
          <a:p>
            <a:pPr algn="ctr">
              <a:lnSpc>
                <a:spcPts val="4224"/>
              </a:lnSpc>
            </a:pPr>
            <a:r>
              <a:rPr lang="en-US" sz="3017" dirty="0">
                <a:solidFill>
                  <a:srgbClr val="2B4B82"/>
                </a:solidFill>
                <a:latin typeface="Noto Sans TC" panose="020B0200000000000000" pitchFamily="34" charset="-120"/>
                <a:ea typeface="Noto Sans TC" panose="020B0200000000000000" pitchFamily="34" charset="-120"/>
                <a:cs typeface="Noto Sans T Chinese"/>
                <a:sym typeface="Noto Sans T Chinese"/>
              </a:rPr>
              <a:t>15.7萬 ~ 44.1萬</a:t>
            </a:r>
          </a:p>
        </p:txBody>
      </p:sp>
      <p:sp>
        <p:nvSpPr>
          <p:cNvPr id="87" name="TextBox 87"/>
          <p:cNvSpPr txBox="1"/>
          <p:nvPr/>
        </p:nvSpPr>
        <p:spPr>
          <a:xfrm>
            <a:off x="14137858" y="3807691"/>
            <a:ext cx="3381258" cy="496290"/>
          </a:xfrm>
          <a:prstGeom prst="rect">
            <a:avLst/>
          </a:prstGeom>
        </p:spPr>
        <p:txBody>
          <a:bodyPr lIns="0" tIns="0" rIns="0" bIns="0" rtlCol="0" anchor="t">
            <a:spAutoFit/>
          </a:bodyPr>
          <a:lstStyle/>
          <a:p>
            <a:pPr algn="ctr">
              <a:lnSpc>
                <a:spcPts val="4224"/>
              </a:lnSpc>
            </a:pPr>
            <a:r>
              <a:rPr lang="en-US" sz="3017" dirty="0">
                <a:solidFill>
                  <a:srgbClr val="2B4B82"/>
                </a:solidFill>
                <a:latin typeface="Noto Sans TC" panose="020B0200000000000000" pitchFamily="34" charset="-120"/>
                <a:ea typeface="Noto Sans TC" panose="020B0200000000000000" pitchFamily="34" charset="-120"/>
                <a:cs typeface="Noto Sans T Chinese"/>
                <a:sym typeface="Noto Sans T Chinese"/>
              </a:rPr>
              <a:t>18.3萬 ~36.1萬</a:t>
            </a:r>
          </a:p>
        </p:txBody>
      </p:sp>
      <p:sp>
        <p:nvSpPr>
          <p:cNvPr id="88" name="TextBox 88"/>
          <p:cNvSpPr txBox="1"/>
          <p:nvPr/>
        </p:nvSpPr>
        <p:spPr>
          <a:xfrm>
            <a:off x="14137858" y="8007574"/>
            <a:ext cx="3381258" cy="496290"/>
          </a:xfrm>
          <a:prstGeom prst="rect">
            <a:avLst/>
          </a:prstGeom>
        </p:spPr>
        <p:txBody>
          <a:bodyPr lIns="0" tIns="0" rIns="0" bIns="0" rtlCol="0" anchor="t">
            <a:spAutoFit/>
          </a:bodyPr>
          <a:lstStyle/>
          <a:p>
            <a:pPr algn="ctr">
              <a:lnSpc>
                <a:spcPts val="4224"/>
              </a:lnSpc>
            </a:pPr>
            <a:r>
              <a:rPr lang="en-US" sz="3017" dirty="0">
                <a:solidFill>
                  <a:srgbClr val="2B4B82"/>
                </a:solidFill>
                <a:latin typeface="Noto Sans TC" panose="020B0200000000000000" pitchFamily="34" charset="-120"/>
                <a:ea typeface="Noto Sans TC" panose="020B0200000000000000" pitchFamily="34" charset="-120"/>
                <a:cs typeface="Noto Sans T Chinese"/>
                <a:sym typeface="Noto Sans T Chinese"/>
              </a:rPr>
              <a:t>17.0萬 ~ 35.8萬</a:t>
            </a:r>
          </a:p>
        </p:txBody>
      </p:sp>
      <p:sp>
        <p:nvSpPr>
          <p:cNvPr id="89" name="TextBox 89"/>
          <p:cNvSpPr txBox="1"/>
          <p:nvPr/>
        </p:nvSpPr>
        <p:spPr>
          <a:xfrm>
            <a:off x="14137858" y="4866966"/>
            <a:ext cx="3381258" cy="496290"/>
          </a:xfrm>
          <a:prstGeom prst="rect">
            <a:avLst/>
          </a:prstGeom>
        </p:spPr>
        <p:txBody>
          <a:bodyPr lIns="0" tIns="0" rIns="0" bIns="0" rtlCol="0" anchor="t">
            <a:spAutoFit/>
          </a:bodyPr>
          <a:lstStyle/>
          <a:p>
            <a:pPr algn="ctr">
              <a:lnSpc>
                <a:spcPts val="4224"/>
              </a:lnSpc>
            </a:pPr>
            <a:r>
              <a:rPr lang="en-US" sz="3017" dirty="0">
                <a:solidFill>
                  <a:srgbClr val="2B4B82"/>
                </a:solidFill>
                <a:latin typeface="Noto Sans TC" panose="020B0200000000000000" pitchFamily="34" charset="-120"/>
                <a:ea typeface="Noto Sans TC" panose="020B0200000000000000" pitchFamily="34" charset="-120"/>
                <a:cs typeface="Noto Sans T Chinese"/>
                <a:sym typeface="Noto Sans T Chinese"/>
              </a:rPr>
              <a:t>20.0萬 ~ 43.0萬</a:t>
            </a:r>
          </a:p>
        </p:txBody>
      </p:sp>
      <p:grpSp>
        <p:nvGrpSpPr>
          <p:cNvPr id="114" name="群組 113">
            <a:extLst>
              <a:ext uri="{FF2B5EF4-FFF2-40B4-BE49-F238E27FC236}">
                <a16:creationId xmlns:a16="http://schemas.microsoft.com/office/drawing/2014/main" id="{F85BA4C7-5A78-4F3B-947A-910523874CC2}"/>
              </a:ext>
            </a:extLst>
          </p:cNvPr>
          <p:cNvGrpSpPr/>
          <p:nvPr/>
        </p:nvGrpSpPr>
        <p:grpSpPr>
          <a:xfrm>
            <a:off x="7499934" y="9066849"/>
            <a:ext cx="10019182" cy="599602"/>
            <a:chOff x="7499934" y="9066849"/>
            <a:chExt cx="10019182" cy="599602"/>
          </a:xfrm>
        </p:grpSpPr>
        <p:sp>
          <p:nvSpPr>
            <p:cNvPr id="76" name="TextBox 76"/>
            <p:cNvSpPr txBox="1"/>
            <p:nvPr/>
          </p:nvSpPr>
          <p:spPr>
            <a:xfrm>
              <a:off x="7499934" y="9066849"/>
              <a:ext cx="2387250" cy="599602"/>
            </a:xfrm>
            <a:prstGeom prst="rect">
              <a:avLst/>
            </a:prstGeom>
          </p:spPr>
          <p:txBody>
            <a:bodyPr lIns="0" tIns="0" rIns="0" bIns="0" rtlCol="0" anchor="t">
              <a:spAutoFit/>
            </a:bodyPr>
            <a:lstStyle/>
            <a:p>
              <a:pPr algn="ctr">
                <a:lnSpc>
                  <a:spcPts val="4928"/>
                </a:lnSpc>
              </a:pPr>
              <a:r>
                <a:rPr lang="en-US" sz="3520" b="1"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50</a:t>
              </a:r>
            </a:p>
          </p:txBody>
        </p:sp>
        <p:sp>
          <p:nvSpPr>
            <p:cNvPr id="83" name="TextBox 83"/>
            <p:cNvSpPr txBox="1"/>
            <p:nvPr/>
          </p:nvSpPr>
          <p:spPr>
            <a:xfrm>
              <a:off x="10821306" y="9066849"/>
              <a:ext cx="2387250" cy="599602"/>
            </a:xfrm>
            <a:prstGeom prst="rect">
              <a:avLst/>
            </a:prstGeom>
          </p:spPr>
          <p:txBody>
            <a:bodyPr lIns="0" tIns="0" rIns="0" bIns="0" rtlCol="0" anchor="t">
              <a:spAutoFit/>
            </a:bodyPr>
            <a:lstStyle/>
            <a:p>
              <a:pPr algn="ctr">
                <a:lnSpc>
                  <a:spcPts val="4928"/>
                </a:lnSpc>
              </a:pPr>
              <a:r>
                <a:rPr lang="en-US" sz="3520" b="1"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28</a:t>
              </a:r>
            </a:p>
          </p:txBody>
        </p:sp>
        <p:sp>
          <p:nvSpPr>
            <p:cNvPr id="90" name="TextBox 90"/>
            <p:cNvSpPr txBox="1"/>
            <p:nvPr/>
          </p:nvSpPr>
          <p:spPr>
            <a:xfrm>
              <a:off x="14137858" y="9066849"/>
              <a:ext cx="3381258" cy="599602"/>
            </a:xfrm>
            <a:prstGeom prst="rect">
              <a:avLst/>
            </a:prstGeom>
          </p:spPr>
          <p:txBody>
            <a:bodyPr lIns="0" tIns="0" rIns="0" bIns="0" rtlCol="0" anchor="t">
              <a:spAutoFit/>
            </a:bodyPr>
            <a:lstStyle/>
            <a:p>
              <a:pPr algn="ctr">
                <a:lnSpc>
                  <a:spcPts val="4928"/>
                </a:lnSpc>
              </a:pPr>
              <a:r>
                <a:rPr lang="en-US" sz="3520" b="1"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15.0萬 ~ 42.5萬</a:t>
              </a:r>
            </a:p>
          </p:txBody>
        </p:sp>
      </p:grpSp>
      <p:sp>
        <p:nvSpPr>
          <p:cNvPr id="91" name="TextBox 91"/>
          <p:cNvSpPr txBox="1"/>
          <p:nvPr/>
        </p:nvSpPr>
        <p:spPr>
          <a:xfrm>
            <a:off x="14137858" y="5921860"/>
            <a:ext cx="3381258" cy="496290"/>
          </a:xfrm>
          <a:prstGeom prst="rect">
            <a:avLst/>
          </a:prstGeom>
        </p:spPr>
        <p:txBody>
          <a:bodyPr lIns="0" tIns="0" rIns="0" bIns="0" rtlCol="0" anchor="t">
            <a:spAutoFit/>
          </a:bodyPr>
          <a:lstStyle/>
          <a:p>
            <a:pPr algn="ctr">
              <a:lnSpc>
                <a:spcPts val="4224"/>
              </a:lnSpc>
            </a:pPr>
            <a:r>
              <a:rPr lang="en-US" sz="3017" dirty="0">
                <a:solidFill>
                  <a:srgbClr val="2B4B82"/>
                </a:solidFill>
                <a:latin typeface="Noto Sans TC" panose="020B0200000000000000" pitchFamily="34" charset="-120"/>
                <a:ea typeface="Noto Sans TC" panose="020B0200000000000000" pitchFamily="34" charset="-120"/>
                <a:cs typeface="Noto Sans T Chinese"/>
                <a:sym typeface="Noto Sans T Chinese"/>
              </a:rPr>
              <a:t>18.0萬 ~ 41.4萬</a:t>
            </a:r>
          </a:p>
        </p:txBody>
      </p:sp>
      <p:sp>
        <p:nvSpPr>
          <p:cNvPr id="92" name="TextBox 92"/>
          <p:cNvSpPr txBox="1"/>
          <p:nvPr/>
        </p:nvSpPr>
        <p:spPr>
          <a:xfrm>
            <a:off x="5227777" y="1861497"/>
            <a:ext cx="1293169" cy="574863"/>
          </a:xfrm>
          <a:prstGeom prst="rect">
            <a:avLst/>
          </a:prstGeom>
        </p:spPr>
        <p:txBody>
          <a:bodyPr lIns="0" tIns="0" rIns="0" bIns="0" rtlCol="0" anchor="t">
            <a:spAutoFit/>
          </a:bodyPr>
          <a:lstStyle/>
          <a:p>
            <a:pPr algn="ctr">
              <a:lnSpc>
                <a:spcPts val="4708"/>
              </a:lnSpc>
              <a:spcBef>
                <a:spcPct val="0"/>
              </a:spcBef>
            </a:pPr>
            <a:r>
              <a:rPr lang="en-US" sz="3363" b="1" dirty="0">
                <a:solidFill>
                  <a:srgbClr val="FEFEFE"/>
                </a:solidFill>
                <a:latin typeface="Noto Sans TC" panose="020B0200000000000000" pitchFamily="34" charset="-120"/>
                <a:ea typeface="Noto Sans TC" panose="020B0200000000000000" pitchFamily="34" charset="-120"/>
                <a:cs typeface="Noto Sans T Chinese Bold"/>
                <a:sym typeface="Noto Sans T Chinese Bold"/>
              </a:rPr>
              <a:t>年 度</a:t>
            </a:r>
          </a:p>
        </p:txBody>
      </p:sp>
      <p:sp>
        <p:nvSpPr>
          <p:cNvPr id="93" name="TextBox 93"/>
          <p:cNvSpPr txBox="1"/>
          <p:nvPr/>
        </p:nvSpPr>
        <p:spPr>
          <a:xfrm>
            <a:off x="5281361" y="2785183"/>
            <a:ext cx="1111356" cy="539093"/>
          </a:xfrm>
          <a:prstGeom prst="rect">
            <a:avLst/>
          </a:prstGeom>
        </p:spPr>
        <p:txBody>
          <a:bodyPr lIns="0" tIns="0" rIns="0" bIns="0" rtlCol="0" anchor="t">
            <a:spAutoFit/>
          </a:bodyPr>
          <a:lstStyle/>
          <a:p>
            <a:pPr algn="ctr">
              <a:lnSpc>
                <a:spcPts val="4427"/>
              </a:lnSpc>
              <a:spcBef>
                <a:spcPct val="0"/>
              </a:spcBef>
            </a:pPr>
            <a:r>
              <a:rPr lang="en-US" sz="3162" b="1"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107年</a:t>
            </a:r>
          </a:p>
        </p:txBody>
      </p:sp>
      <p:sp>
        <p:nvSpPr>
          <p:cNvPr id="94" name="TextBox 94"/>
          <p:cNvSpPr txBox="1"/>
          <p:nvPr/>
        </p:nvSpPr>
        <p:spPr>
          <a:xfrm>
            <a:off x="5281361" y="6991845"/>
            <a:ext cx="1111356" cy="539093"/>
          </a:xfrm>
          <a:prstGeom prst="rect">
            <a:avLst/>
          </a:prstGeom>
        </p:spPr>
        <p:txBody>
          <a:bodyPr lIns="0" tIns="0" rIns="0" bIns="0" rtlCol="0" anchor="t">
            <a:spAutoFit/>
          </a:bodyPr>
          <a:lstStyle/>
          <a:p>
            <a:pPr algn="ctr">
              <a:lnSpc>
                <a:spcPts val="4427"/>
              </a:lnSpc>
              <a:spcBef>
                <a:spcPct val="0"/>
              </a:spcBef>
            </a:pPr>
            <a:r>
              <a:rPr lang="en-US" sz="3162" b="1"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111年</a:t>
            </a:r>
          </a:p>
        </p:txBody>
      </p:sp>
      <p:sp>
        <p:nvSpPr>
          <p:cNvPr id="95" name="TextBox 95"/>
          <p:cNvSpPr txBox="1"/>
          <p:nvPr/>
        </p:nvSpPr>
        <p:spPr>
          <a:xfrm>
            <a:off x="5281361" y="3836848"/>
            <a:ext cx="1111356" cy="539093"/>
          </a:xfrm>
          <a:prstGeom prst="rect">
            <a:avLst/>
          </a:prstGeom>
        </p:spPr>
        <p:txBody>
          <a:bodyPr lIns="0" tIns="0" rIns="0" bIns="0" rtlCol="0" anchor="t">
            <a:spAutoFit/>
          </a:bodyPr>
          <a:lstStyle/>
          <a:p>
            <a:pPr algn="ctr">
              <a:lnSpc>
                <a:spcPts val="4427"/>
              </a:lnSpc>
              <a:spcBef>
                <a:spcPct val="0"/>
              </a:spcBef>
            </a:pPr>
            <a:r>
              <a:rPr lang="en-US" sz="3162" b="1"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108年</a:t>
            </a:r>
          </a:p>
        </p:txBody>
      </p:sp>
      <p:sp>
        <p:nvSpPr>
          <p:cNvPr id="96" name="TextBox 96"/>
          <p:cNvSpPr txBox="1"/>
          <p:nvPr/>
        </p:nvSpPr>
        <p:spPr>
          <a:xfrm>
            <a:off x="5281361" y="8043511"/>
            <a:ext cx="1111356" cy="539093"/>
          </a:xfrm>
          <a:prstGeom prst="rect">
            <a:avLst/>
          </a:prstGeom>
        </p:spPr>
        <p:txBody>
          <a:bodyPr lIns="0" tIns="0" rIns="0" bIns="0" rtlCol="0" anchor="t">
            <a:spAutoFit/>
          </a:bodyPr>
          <a:lstStyle/>
          <a:p>
            <a:pPr algn="ctr">
              <a:lnSpc>
                <a:spcPts val="4427"/>
              </a:lnSpc>
              <a:spcBef>
                <a:spcPct val="0"/>
              </a:spcBef>
            </a:pPr>
            <a:r>
              <a:rPr lang="en-US" sz="3162" b="1"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112年</a:t>
            </a:r>
          </a:p>
        </p:txBody>
      </p:sp>
      <p:sp>
        <p:nvSpPr>
          <p:cNvPr id="97" name="TextBox 97"/>
          <p:cNvSpPr txBox="1"/>
          <p:nvPr/>
        </p:nvSpPr>
        <p:spPr>
          <a:xfrm>
            <a:off x="5281361" y="4888514"/>
            <a:ext cx="1111356" cy="539093"/>
          </a:xfrm>
          <a:prstGeom prst="rect">
            <a:avLst/>
          </a:prstGeom>
        </p:spPr>
        <p:txBody>
          <a:bodyPr lIns="0" tIns="0" rIns="0" bIns="0" rtlCol="0" anchor="t">
            <a:spAutoFit/>
          </a:bodyPr>
          <a:lstStyle/>
          <a:p>
            <a:pPr algn="ctr">
              <a:lnSpc>
                <a:spcPts val="4427"/>
              </a:lnSpc>
              <a:spcBef>
                <a:spcPct val="0"/>
              </a:spcBef>
            </a:pPr>
            <a:r>
              <a:rPr lang="en-US" sz="3162" b="1"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109年</a:t>
            </a:r>
          </a:p>
        </p:txBody>
      </p:sp>
      <p:sp>
        <p:nvSpPr>
          <p:cNvPr id="98" name="TextBox 98"/>
          <p:cNvSpPr txBox="1"/>
          <p:nvPr/>
        </p:nvSpPr>
        <p:spPr>
          <a:xfrm>
            <a:off x="5281361" y="9081588"/>
            <a:ext cx="1111356" cy="539093"/>
          </a:xfrm>
          <a:prstGeom prst="rect">
            <a:avLst/>
          </a:prstGeom>
        </p:spPr>
        <p:txBody>
          <a:bodyPr lIns="0" tIns="0" rIns="0" bIns="0" rtlCol="0" anchor="t">
            <a:spAutoFit/>
          </a:bodyPr>
          <a:lstStyle/>
          <a:p>
            <a:pPr algn="ctr">
              <a:lnSpc>
                <a:spcPts val="4427"/>
              </a:lnSpc>
              <a:spcBef>
                <a:spcPct val="0"/>
              </a:spcBef>
            </a:pPr>
            <a:r>
              <a:rPr lang="en-US" sz="3162" b="1"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113年</a:t>
            </a:r>
          </a:p>
        </p:txBody>
      </p:sp>
      <p:sp>
        <p:nvSpPr>
          <p:cNvPr id="99" name="TextBox 99"/>
          <p:cNvSpPr txBox="1"/>
          <p:nvPr/>
        </p:nvSpPr>
        <p:spPr>
          <a:xfrm>
            <a:off x="5281361" y="5940180"/>
            <a:ext cx="1111356" cy="539093"/>
          </a:xfrm>
          <a:prstGeom prst="rect">
            <a:avLst/>
          </a:prstGeom>
        </p:spPr>
        <p:txBody>
          <a:bodyPr lIns="0" tIns="0" rIns="0" bIns="0" rtlCol="0" anchor="t">
            <a:spAutoFit/>
          </a:bodyPr>
          <a:lstStyle/>
          <a:p>
            <a:pPr algn="ctr">
              <a:lnSpc>
                <a:spcPts val="4427"/>
              </a:lnSpc>
              <a:spcBef>
                <a:spcPct val="0"/>
              </a:spcBef>
            </a:pPr>
            <a:r>
              <a:rPr lang="en-US" sz="3162" b="1"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110年</a:t>
            </a:r>
          </a:p>
        </p:txBody>
      </p:sp>
      <p:sp>
        <p:nvSpPr>
          <p:cNvPr id="100" name="TextBox 100"/>
          <p:cNvSpPr txBox="1"/>
          <p:nvPr/>
        </p:nvSpPr>
        <p:spPr>
          <a:xfrm>
            <a:off x="1028700" y="480707"/>
            <a:ext cx="5961258" cy="1301199"/>
          </a:xfrm>
          <a:prstGeom prst="rect">
            <a:avLst/>
          </a:prstGeom>
        </p:spPr>
        <p:txBody>
          <a:bodyPr lIns="0" tIns="0" rIns="0" bIns="0" rtlCol="0" anchor="t">
            <a:spAutoFit/>
          </a:bodyPr>
          <a:lstStyle/>
          <a:p>
            <a:pPr marL="0" lvl="0" indent="0" algn="just">
              <a:lnSpc>
                <a:spcPts val="10705"/>
              </a:lnSpc>
              <a:spcBef>
                <a:spcPct val="0"/>
              </a:spcBef>
            </a:pPr>
            <a:r>
              <a:rPr lang="en-US" sz="8000" b="1" spc="300" dirty="0">
                <a:solidFill>
                  <a:srgbClr val="94DDDE"/>
                </a:solidFill>
                <a:latin typeface="Noto Sans TC" panose="020B0200000000000000" pitchFamily="34" charset="-120"/>
                <a:ea typeface="Noto Sans TC" panose="020B0200000000000000" pitchFamily="34" charset="-120"/>
                <a:cs typeface="Noto Sans T Chinese Bold"/>
                <a:sym typeface="Noto Sans T Chinese Bold"/>
              </a:rPr>
              <a:t>執行件數</a:t>
            </a:r>
          </a:p>
        </p:txBody>
      </p:sp>
      <p:grpSp>
        <p:nvGrpSpPr>
          <p:cNvPr id="101" name="Group 101"/>
          <p:cNvGrpSpPr/>
          <p:nvPr/>
        </p:nvGrpSpPr>
        <p:grpSpPr>
          <a:xfrm>
            <a:off x="-3121353" y="2155805"/>
            <a:ext cx="7627409" cy="8901734"/>
            <a:chOff x="0" y="0"/>
            <a:chExt cx="10169878" cy="11868979"/>
          </a:xfrm>
        </p:grpSpPr>
        <p:sp>
          <p:nvSpPr>
            <p:cNvPr id="102" name="Freeform 102"/>
            <p:cNvSpPr/>
            <p:nvPr/>
          </p:nvSpPr>
          <p:spPr>
            <a:xfrm flipH="1">
              <a:off x="5738943" y="2241800"/>
              <a:ext cx="3223217" cy="3870675"/>
            </a:xfrm>
            <a:custGeom>
              <a:avLst/>
              <a:gdLst/>
              <a:ahLst/>
              <a:cxnLst/>
              <a:rect l="l" t="t" r="r" b="b"/>
              <a:pathLst>
                <a:path w="3223217" h="3870675">
                  <a:moveTo>
                    <a:pt x="3223217" y="0"/>
                  </a:moveTo>
                  <a:lnTo>
                    <a:pt x="0" y="0"/>
                  </a:lnTo>
                  <a:lnTo>
                    <a:pt x="0" y="3870675"/>
                  </a:lnTo>
                  <a:lnTo>
                    <a:pt x="3223217" y="3870675"/>
                  </a:lnTo>
                  <a:lnTo>
                    <a:pt x="3223217"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3" name="Freeform 103"/>
            <p:cNvSpPr/>
            <p:nvPr/>
          </p:nvSpPr>
          <p:spPr>
            <a:xfrm>
              <a:off x="6774033" y="8377923"/>
              <a:ext cx="3395845" cy="3491056"/>
            </a:xfrm>
            <a:custGeom>
              <a:avLst/>
              <a:gdLst/>
              <a:ahLst/>
              <a:cxnLst/>
              <a:rect l="l" t="t" r="r" b="b"/>
              <a:pathLst>
                <a:path w="3395845" h="3491056">
                  <a:moveTo>
                    <a:pt x="0" y="0"/>
                  </a:moveTo>
                  <a:lnTo>
                    <a:pt x="3395845" y="0"/>
                  </a:lnTo>
                  <a:lnTo>
                    <a:pt x="3395845" y="3491056"/>
                  </a:lnTo>
                  <a:lnTo>
                    <a:pt x="0" y="3491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4" name="Freeform 104"/>
            <p:cNvSpPr/>
            <p:nvPr/>
          </p:nvSpPr>
          <p:spPr>
            <a:xfrm>
              <a:off x="6925677" y="6240815"/>
              <a:ext cx="3092556" cy="2535896"/>
            </a:xfrm>
            <a:custGeom>
              <a:avLst/>
              <a:gdLst/>
              <a:ahLst/>
              <a:cxnLst/>
              <a:rect l="l" t="t" r="r" b="b"/>
              <a:pathLst>
                <a:path w="3092556" h="2535896">
                  <a:moveTo>
                    <a:pt x="0" y="0"/>
                  </a:moveTo>
                  <a:lnTo>
                    <a:pt x="3092556" y="0"/>
                  </a:lnTo>
                  <a:lnTo>
                    <a:pt x="3092556" y="2535896"/>
                  </a:lnTo>
                  <a:lnTo>
                    <a:pt x="0" y="25358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5" name="Freeform 105"/>
            <p:cNvSpPr/>
            <p:nvPr/>
          </p:nvSpPr>
          <p:spPr>
            <a:xfrm flipH="1">
              <a:off x="0" y="5624243"/>
              <a:ext cx="6774033" cy="4187584"/>
            </a:xfrm>
            <a:custGeom>
              <a:avLst/>
              <a:gdLst/>
              <a:ahLst/>
              <a:cxnLst/>
              <a:rect l="l" t="t" r="r" b="b"/>
              <a:pathLst>
                <a:path w="6774033" h="4187584">
                  <a:moveTo>
                    <a:pt x="6774033" y="0"/>
                  </a:moveTo>
                  <a:lnTo>
                    <a:pt x="0" y="0"/>
                  </a:lnTo>
                  <a:lnTo>
                    <a:pt x="0" y="4187583"/>
                  </a:lnTo>
                  <a:lnTo>
                    <a:pt x="6774033" y="4187583"/>
                  </a:lnTo>
                  <a:lnTo>
                    <a:pt x="6774033"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6" name="Freeform 106"/>
            <p:cNvSpPr/>
            <p:nvPr/>
          </p:nvSpPr>
          <p:spPr>
            <a:xfrm>
              <a:off x="3253809" y="0"/>
              <a:ext cx="1815990" cy="4076713"/>
            </a:xfrm>
            <a:custGeom>
              <a:avLst/>
              <a:gdLst/>
              <a:ahLst/>
              <a:cxnLst/>
              <a:rect l="l" t="t" r="r" b="b"/>
              <a:pathLst>
                <a:path w="1815990" h="4076713">
                  <a:moveTo>
                    <a:pt x="0" y="0"/>
                  </a:moveTo>
                  <a:lnTo>
                    <a:pt x="1815991" y="0"/>
                  </a:lnTo>
                  <a:lnTo>
                    <a:pt x="1815991" y="4076713"/>
                  </a:lnTo>
                  <a:lnTo>
                    <a:pt x="0" y="407671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grpSp>
        <p:nvGrpSpPr>
          <p:cNvPr id="107" name="Group 107"/>
          <p:cNvGrpSpPr/>
          <p:nvPr/>
        </p:nvGrpSpPr>
        <p:grpSpPr>
          <a:xfrm>
            <a:off x="11454980" y="555090"/>
            <a:ext cx="10749342" cy="947220"/>
            <a:chOff x="0" y="0"/>
            <a:chExt cx="14332456" cy="1262960"/>
          </a:xfrm>
        </p:grpSpPr>
        <p:grpSp>
          <p:nvGrpSpPr>
            <p:cNvPr id="108" name="Group 108"/>
            <p:cNvGrpSpPr/>
            <p:nvPr/>
          </p:nvGrpSpPr>
          <p:grpSpPr>
            <a:xfrm>
              <a:off x="0" y="0"/>
              <a:ext cx="14332456" cy="1262960"/>
              <a:chOff x="0" y="0"/>
              <a:chExt cx="2662240" cy="234594"/>
            </a:xfrm>
          </p:grpSpPr>
          <p:sp>
            <p:nvSpPr>
              <p:cNvPr id="109" name="Freeform 109"/>
              <p:cNvSpPr/>
              <p:nvPr/>
            </p:nvSpPr>
            <p:spPr>
              <a:xfrm>
                <a:off x="0" y="0"/>
                <a:ext cx="2662240" cy="234594"/>
              </a:xfrm>
              <a:custGeom>
                <a:avLst/>
                <a:gdLst/>
                <a:ahLst/>
                <a:cxnLst/>
                <a:rect l="l" t="t" r="r" b="b"/>
                <a:pathLst>
                  <a:path w="2662240" h="234594">
                    <a:moveTo>
                      <a:pt x="76591" y="0"/>
                    </a:moveTo>
                    <a:lnTo>
                      <a:pt x="2585650" y="0"/>
                    </a:lnTo>
                    <a:cubicBezTo>
                      <a:pt x="2627950" y="0"/>
                      <a:pt x="2662240" y="34291"/>
                      <a:pt x="2662240" y="76591"/>
                    </a:cubicBezTo>
                    <a:lnTo>
                      <a:pt x="2662240" y="158003"/>
                    </a:lnTo>
                    <a:cubicBezTo>
                      <a:pt x="2662240" y="178316"/>
                      <a:pt x="2654171" y="197797"/>
                      <a:pt x="2639807" y="212161"/>
                    </a:cubicBezTo>
                    <a:cubicBezTo>
                      <a:pt x="2625444" y="226524"/>
                      <a:pt x="2605963" y="234594"/>
                      <a:pt x="2585650" y="234594"/>
                    </a:cubicBezTo>
                    <a:lnTo>
                      <a:pt x="76591" y="234594"/>
                    </a:lnTo>
                    <a:cubicBezTo>
                      <a:pt x="34291" y="234594"/>
                      <a:pt x="0" y="200303"/>
                      <a:pt x="0" y="158003"/>
                    </a:cubicBezTo>
                    <a:lnTo>
                      <a:pt x="0" y="76591"/>
                    </a:lnTo>
                    <a:cubicBezTo>
                      <a:pt x="0" y="34291"/>
                      <a:pt x="34291" y="0"/>
                      <a:pt x="76591" y="0"/>
                    </a:cubicBezTo>
                    <a:close/>
                  </a:path>
                </a:pathLst>
              </a:custGeom>
              <a:solidFill>
                <a:srgbClr val="FEFEFE"/>
              </a:solidFill>
            </p:spPr>
          </p:sp>
          <p:sp>
            <p:nvSpPr>
              <p:cNvPr id="110" name="TextBox 110"/>
              <p:cNvSpPr txBox="1"/>
              <p:nvPr/>
            </p:nvSpPr>
            <p:spPr>
              <a:xfrm>
                <a:off x="0" y="-38100"/>
                <a:ext cx="2662240" cy="272694"/>
              </a:xfrm>
              <a:prstGeom prst="rect">
                <a:avLst/>
              </a:prstGeom>
            </p:spPr>
            <p:txBody>
              <a:bodyPr lIns="50800" tIns="50800" rIns="50800" bIns="50800" rtlCol="0" anchor="ctr"/>
              <a:lstStyle/>
              <a:p>
                <a:pPr algn="ctr">
                  <a:lnSpc>
                    <a:spcPts val="2940"/>
                  </a:lnSpc>
                </a:pPr>
                <a:endParaRPr dirty="0"/>
              </a:p>
            </p:txBody>
          </p:sp>
        </p:grpSp>
        <p:sp>
          <p:nvSpPr>
            <p:cNvPr id="111" name="Freeform 111"/>
            <p:cNvSpPr/>
            <p:nvPr/>
          </p:nvSpPr>
          <p:spPr>
            <a:xfrm>
              <a:off x="4309768" y="144757"/>
              <a:ext cx="4335728" cy="988670"/>
            </a:xfrm>
            <a:custGeom>
              <a:avLst/>
              <a:gdLst/>
              <a:ahLst/>
              <a:cxnLst/>
              <a:rect l="l" t="t" r="r" b="b"/>
              <a:pathLst>
                <a:path w="4335728" h="988670">
                  <a:moveTo>
                    <a:pt x="0" y="0"/>
                  </a:moveTo>
                  <a:lnTo>
                    <a:pt x="4335729" y="0"/>
                  </a:lnTo>
                  <a:lnTo>
                    <a:pt x="4335729" y="988670"/>
                  </a:lnTo>
                  <a:lnTo>
                    <a:pt x="0" y="988670"/>
                  </a:lnTo>
                  <a:lnTo>
                    <a:pt x="0" y="0"/>
                  </a:lnTo>
                  <a:close/>
                </a:path>
              </a:pathLst>
            </a:custGeom>
            <a:blipFill>
              <a:blip r:embed="rId12"/>
              <a:stretch>
                <a:fillRect/>
              </a:stretch>
            </a:blipFill>
          </p:spPr>
        </p:sp>
        <p:sp>
          <p:nvSpPr>
            <p:cNvPr id="112" name="Freeform 112"/>
            <p:cNvSpPr/>
            <p:nvPr/>
          </p:nvSpPr>
          <p:spPr>
            <a:xfrm>
              <a:off x="457076" y="91250"/>
              <a:ext cx="3499463" cy="1080459"/>
            </a:xfrm>
            <a:custGeom>
              <a:avLst/>
              <a:gdLst/>
              <a:ahLst/>
              <a:cxnLst/>
              <a:rect l="l" t="t" r="r" b="b"/>
              <a:pathLst>
                <a:path w="3499463" h="1080459">
                  <a:moveTo>
                    <a:pt x="0" y="0"/>
                  </a:moveTo>
                  <a:lnTo>
                    <a:pt x="3499463" y="0"/>
                  </a:lnTo>
                  <a:lnTo>
                    <a:pt x="3499463" y="1080459"/>
                  </a:lnTo>
                  <a:lnTo>
                    <a:pt x="0" y="1080459"/>
                  </a:lnTo>
                  <a:lnTo>
                    <a:pt x="0" y="0"/>
                  </a:lnTo>
                  <a:close/>
                </a:path>
              </a:pathLst>
            </a:custGeom>
            <a:blipFill>
              <a:blip r:embed="rId13"/>
              <a:stretch>
                <a:fillRect/>
              </a:stretch>
            </a:blipFill>
          </p:spPr>
        </p:sp>
      </p:grpSp>
      <p:sp>
        <p:nvSpPr>
          <p:cNvPr id="113" name="矩形 112">
            <a:extLst>
              <a:ext uri="{FF2B5EF4-FFF2-40B4-BE49-F238E27FC236}">
                <a16:creationId xmlns:a16="http://schemas.microsoft.com/office/drawing/2014/main" id="{702355B3-F1C2-4FBA-BFDD-F304906F7FC0}"/>
              </a:ext>
            </a:extLst>
          </p:cNvPr>
          <p:cNvSpPr/>
          <p:nvPr/>
        </p:nvSpPr>
        <p:spPr>
          <a:xfrm>
            <a:off x="4800600" y="8846700"/>
            <a:ext cx="13258800" cy="1051515"/>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15" name="群組 114">
            <a:extLst>
              <a:ext uri="{FF2B5EF4-FFF2-40B4-BE49-F238E27FC236}">
                <a16:creationId xmlns:a16="http://schemas.microsoft.com/office/drawing/2014/main" id="{18CF23A8-BC26-468E-B884-45E77B502891}"/>
              </a:ext>
            </a:extLst>
          </p:cNvPr>
          <p:cNvGrpSpPr/>
          <p:nvPr/>
        </p:nvGrpSpPr>
        <p:grpSpPr>
          <a:xfrm>
            <a:off x="7499934" y="9068279"/>
            <a:ext cx="10019182" cy="599602"/>
            <a:chOff x="7499934" y="9066849"/>
            <a:chExt cx="10019182" cy="599602"/>
          </a:xfrm>
        </p:grpSpPr>
        <p:sp>
          <p:nvSpPr>
            <p:cNvPr id="116" name="TextBox 76">
              <a:extLst>
                <a:ext uri="{FF2B5EF4-FFF2-40B4-BE49-F238E27FC236}">
                  <a16:creationId xmlns:a16="http://schemas.microsoft.com/office/drawing/2014/main" id="{A1E2C867-EA3C-4184-B6B6-22C3D9C150EC}"/>
                </a:ext>
              </a:extLst>
            </p:cNvPr>
            <p:cNvSpPr txBox="1"/>
            <p:nvPr/>
          </p:nvSpPr>
          <p:spPr>
            <a:xfrm>
              <a:off x="7499934" y="9066849"/>
              <a:ext cx="2387250" cy="599602"/>
            </a:xfrm>
            <a:prstGeom prst="rect">
              <a:avLst/>
            </a:prstGeom>
          </p:spPr>
          <p:txBody>
            <a:bodyPr lIns="0" tIns="0" rIns="0" bIns="0" rtlCol="0" anchor="t">
              <a:spAutoFit/>
            </a:bodyPr>
            <a:lstStyle/>
            <a:p>
              <a:pPr algn="ctr">
                <a:lnSpc>
                  <a:spcPts val="4928"/>
                </a:lnSpc>
              </a:pPr>
              <a:r>
                <a:rPr lang="en-US" sz="3520" b="1" dirty="0">
                  <a:solidFill>
                    <a:srgbClr val="C00000"/>
                  </a:solidFill>
                  <a:latin typeface="Noto Sans TC" panose="020B0200000000000000" pitchFamily="34" charset="-120"/>
                  <a:ea typeface="Noto Sans TC" panose="020B0200000000000000" pitchFamily="34" charset="-120"/>
                  <a:cs typeface="Noto Sans T Chinese Bold"/>
                  <a:sym typeface="Noto Sans T Chinese Bold"/>
                </a:rPr>
                <a:t>50</a:t>
              </a:r>
            </a:p>
          </p:txBody>
        </p:sp>
        <p:sp>
          <p:nvSpPr>
            <p:cNvPr id="117" name="TextBox 83">
              <a:extLst>
                <a:ext uri="{FF2B5EF4-FFF2-40B4-BE49-F238E27FC236}">
                  <a16:creationId xmlns:a16="http://schemas.microsoft.com/office/drawing/2014/main" id="{E6ABAA18-3FE2-4583-A23D-6FBA03A190CD}"/>
                </a:ext>
              </a:extLst>
            </p:cNvPr>
            <p:cNvSpPr txBox="1"/>
            <p:nvPr/>
          </p:nvSpPr>
          <p:spPr>
            <a:xfrm>
              <a:off x="10821306" y="9066849"/>
              <a:ext cx="2387250" cy="599602"/>
            </a:xfrm>
            <a:prstGeom prst="rect">
              <a:avLst/>
            </a:prstGeom>
          </p:spPr>
          <p:txBody>
            <a:bodyPr lIns="0" tIns="0" rIns="0" bIns="0" rtlCol="0" anchor="t">
              <a:spAutoFit/>
            </a:bodyPr>
            <a:lstStyle/>
            <a:p>
              <a:pPr algn="ctr">
                <a:lnSpc>
                  <a:spcPts val="4928"/>
                </a:lnSpc>
              </a:pPr>
              <a:r>
                <a:rPr lang="en-US" sz="3520" b="1" dirty="0">
                  <a:solidFill>
                    <a:srgbClr val="C00000"/>
                  </a:solidFill>
                  <a:latin typeface="Noto Sans TC" panose="020B0200000000000000" pitchFamily="34" charset="-120"/>
                  <a:ea typeface="Noto Sans TC" panose="020B0200000000000000" pitchFamily="34" charset="-120"/>
                  <a:cs typeface="Noto Sans T Chinese Bold"/>
                  <a:sym typeface="Noto Sans T Chinese Bold"/>
                </a:rPr>
                <a:t>28</a:t>
              </a:r>
            </a:p>
          </p:txBody>
        </p:sp>
        <p:sp>
          <p:nvSpPr>
            <p:cNvPr id="118" name="TextBox 90">
              <a:extLst>
                <a:ext uri="{FF2B5EF4-FFF2-40B4-BE49-F238E27FC236}">
                  <a16:creationId xmlns:a16="http://schemas.microsoft.com/office/drawing/2014/main" id="{3AC9A131-9C66-45E5-AEC4-C42D0D64EC57}"/>
                </a:ext>
              </a:extLst>
            </p:cNvPr>
            <p:cNvSpPr txBox="1"/>
            <p:nvPr/>
          </p:nvSpPr>
          <p:spPr>
            <a:xfrm>
              <a:off x="14137858" y="9066849"/>
              <a:ext cx="3381258" cy="599602"/>
            </a:xfrm>
            <a:prstGeom prst="rect">
              <a:avLst/>
            </a:prstGeom>
          </p:spPr>
          <p:txBody>
            <a:bodyPr lIns="0" tIns="0" rIns="0" bIns="0" rtlCol="0" anchor="t">
              <a:spAutoFit/>
            </a:bodyPr>
            <a:lstStyle/>
            <a:p>
              <a:pPr algn="ctr">
                <a:lnSpc>
                  <a:spcPts val="4928"/>
                </a:lnSpc>
              </a:pPr>
              <a:r>
                <a:rPr lang="en-US" sz="3520" b="1" dirty="0">
                  <a:solidFill>
                    <a:srgbClr val="C00000"/>
                  </a:solidFill>
                  <a:latin typeface="Noto Sans TC" panose="020B0200000000000000" pitchFamily="34" charset="-120"/>
                  <a:ea typeface="Noto Sans TC" panose="020B0200000000000000" pitchFamily="34" charset="-120"/>
                  <a:cs typeface="Noto Sans T Chinese Bold"/>
                  <a:sym typeface="Noto Sans T Chinese Bold"/>
                </a:rPr>
                <a:t>15.0萬 ~ 42.5萬</a:t>
              </a:r>
            </a:p>
          </p:txBody>
        </p:sp>
      </p:gr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par>
                                <p:cTn id="8" presetID="22" presetClass="exit" presetSubtype="8" fill="hold" nodeType="withEffect">
                                  <p:stCondLst>
                                    <p:cond delay="0"/>
                                  </p:stCondLst>
                                  <p:childTnLst>
                                    <p:animEffect transition="out" filter="wipe(left)">
                                      <p:cBhvr>
                                        <p:cTn id="9" dur="500"/>
                                        <p:tgtEl>
                                          <p:spTgt spid="114"/>
                                        </p:tgtEl>
                                      </p:cBhvr>
                                    </p:animEffect>
                                    <p:set>
                                      <p:cBhvr>
                                        <p:cTn id="10" dur="1" fill="hold">
                                          <p:stCondLst>
                                            <p:cond delay="499"/>
                                          </p:stCondLst>
                                        </p:cTn>
                                        <p:tgtEl>
                                          <p:spTgt spid="114"/>
                                        </p:tgtEl>
                                        <p:attrNameLst>
                                          <p:attrName>style.visibility</p:attrName>
                                        </p:attrNameLst>
                                      </p:cBhvr>
                                      <p:to>
                                        <p:strVal val="hidden"/>
                                      </p:to>
                                    </p:set>
                                  </p:childTnLst>
                                </p:cTn>
                              </p:par>
                              <p:par>
                                <p:cTn id="11" presetID="22" presetClass="entr" presetSubtype="8"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wipe(left)">
                                      <p:cBhvr>
                                        <p:cTn id="1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575115617"/>
              </p:ext>
            </p:extLst>
          </p:nvPr>
        </p:nvGraphicFramePr>
        <p:xfrm>
          <a:off x="1028700" y="3527513"/>
          <a:ext cx="16631187" cy="5757949"/>
        </p:xfrm>
        <a:graphic>
          <a:graphicData uri="http://schemas.openxmlformats.org/drawingml/2006/table">
            <a:tbl>
              <a:tblPr/>
              <a:tblGrid>
                <a:gridCol w="1450750">
                  <a:extLst>
                    <a:ext uri="{9D8B030D-6E8A-4147-A177-3AD203B41FA5}">
                      <a16:colId xmlns:a16="http://schemas.microsoft.com/office/drawing/2014/main" val="20000"/>
                    </a:ext>
                  </a:extLst>
                </a:gridCol>
                <a:gridCol w="2509193">
                  <a:extLst>
                    <a:ext uri="{9D8B030D-6E8A-4147-A177-3AD203B41FA5}">
                      <a16:colId xmlns:a16="http://schemas.microsoft.com/office/drawing/2014/main" val="20001"/>
                    </a:ext>
                  </a:extLst>
                </a:gridCol>
                <a:gridCol w="6576699">
                  <a:extLst>
                    <a:ext uri="{9D8B030D-6E8A-4147-A177-3AD203B41FA5}">
                      <a16:colId xmlns:a16="http://schemas.microsoft.com/office/drawing/2014/main" val="20002"/>
                    </a:ext>
                  </a:extLst>
                </a:gridCol>
                <a:gridCol w="4012443">
                  <a:extLst>
                    <a:ext uri="{9D8B030D-6E8A-4147-A177-3AD203B41FA5}">
                      <a16:colId xmlns:a16="http://schemas.microsoft.com/office/drawing/2014/main" val="20003"/>
                    </a:ext>
                  </a:extLst>
                </a:gridCol>
                <a:gridCol w="2082102">
                  <a:extLst>
                    <a:ext uri="{9D8B030D-6E8A-4147-A177-3AD203B41FA5}">
                      <a16:colId xmlns:a16="http://schemas.microsoft.com/office/drawing/2014/main" val="20004"/>
                    </a:ext>
                  </a:extLst>
                </a:gridCol>
              </a:tblGrid>
              <a:tr h="830049">
                <a:tc>
                  <a:txBody>
                    <a:bodyPr/>
                    <a:lstStyle/>
                    <a:p>
                      <a:pPr algn="ctr">
                        <a:lnSpc>
                          <a:spcPts val="4199"/>
                        </a:lnSpc>
                        <a:defRPr/>
                      </a:pPr>
                      <a:r>
                        <a:rPr lang="en-US" sz="2800" b="1" spc="359" dirty="0">
                          <a:solidFill>
                            <a:srgbClr val="FEFEFE"/>
                          </a:solidFill>
                          <a:latin typeface="Noto Sans TC" panose="020B0200000000000000" pitchFamily="34" charset="-120"/>
                          <a:ea typeface="Noto Sans TC" panose="020B0200000000000000" pitchFamily="34" charset="-120"/>
                          <a:cs typeface="王漢宗特黑體"/>
                          <a:sym typeface="王漢宗特黑體"/>
                        </a:rPr>
                        <a:t>場次</a:t>
                      </a:r>
                      <a:endParaRPr lang="en-US" sz="2800" b="1"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0" cap="flat" cmpd="sng" algn="ctr">
                      <a:solidFill>
                        <a:srgbClr val="2B4B82"/>
                      </a:solidFill>
                      <a:prstDash val="solid"/>
                      <a:round/>
                      <a:headEnd type="none" w="med" len="med"/>
                      <a:tailEnd type="none" w="med" len="med"/>
                    </a:lnB>
                    <a:solidFill>
                      <a:srgbClr val="2B4B82"/>
                    </a:solidFill>
                  </a:tcPr>
                </a:tc>
                <a:tc>
                  <a:txBody>
                    <a:bodyPr/>
                    <a:lstStyle/>
                    <a:p>
                      <a:pPr algn="ctr">
                        <a:lnSpc>
                          <a:spcPts val="4199"/>
                        </a:lnSpc>
                        <a:defRPr/>
                      </a:pPr>
                      <a:r>
                        <a:rPr lang="en-US" sz="2800" b="1" spc="359" dirty="0">
                          <a:solidFill>
                            <a:srgbClr val="2B4B82"/>
                          </a:solidFill>
                          <a:latin typeface="Noto Sans TC" panose="020B0200000000000000" pitchFamily="34" charset="-120"/>
                          <a:ea typeface="Noto Sans TC" panose="020B0200000000000000" pitchFamily="34" charset="-120"/>
                          <a:cs typeface="王漢宗特黑體"/>
                          <a:sym typeface="王漢宗特黑體"/>
                        </a:rPr>
                        <a:t>研習日期</a:t>
                      </a:r>
                      <a:endParaRPr lang="en-US" sz="2800" b="1"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94DDDE"/>
                    </a:solidFill>
                  </a:tcPr>
                </a:tc>
                <a:tc>
                  <a:txBody>
                    <a:bodyPr/>
                    <a:lstStyle/>
                    <a:p>
                      <a:pPr algn="ctr">
                        <a:lnSpc>
                          <a:spcPts val="4199"/>
                        </a:lnSpc>
                        <a:defRPr/>
                      </a:pPr>
                      <a:r>
                        <a:rPr lang="en-US" sz="2800" b="1" spc="359" dirty="0">
                          <a:solidFill>
                            <a:srgbClr val="FEFEFE"/>
                          </a:solidFill>
                          <a:latin typeface="Noto Sans TC" panose="020B0200000000000000" pitchFamily="34" charset="-120"/>
                          <a:ea typeface="Noto Sans TC" panose="020B0200000000000000" pitchFamily="34" charset="-120"/>
                          <a:cs typeface="王漢宗特黑體"/>
                          <a:sym typeface="王漢宗特黑體"/>
                        </a:rPr>
                        <a:t>講題</a:t>
                      </a:r>
                      <a:endParaRPr lang="en-US" sz="2800" b="1"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2B4B82"/>
                    </a:solidFill>
                  </a:tcPr>
                </a:tc>
                <a:tc>
                  <a:txBody>
                    <a:bodyPr/>
                    <a:lstStyle/>
                    <a:p>
                      <a:pPr algn="ctr">
                        <a:lnSpc>
                          <a:spcPts val="4199"/>
                        </a:lnSpc>
                        <a:defRPr/>
                      </a:pPr>
                      <a:r>
                        <a:rPr lang="en-US" sz="2800" b="1" spc="359" dirty="0">
                          <a:solidFill>
                            <a:srgbClr val="2B4B82"/>
                          </a:solidFill>
                          <a:latin typeface="Noto Sans TC" panose="020B0200000000000000" pitchFamily="34" charset="-120"/>
                          <a:ea typeface="Noto Sans TC" panose="020B0200000000000000" pitchFamily="34" charset="-120"/>
                          <a:cs typeface="王漢宗特黑體"/>
                          <a:sym typeface="王漢宗特黑體"/>
                        </a:rPr>
                        <a:t>講者</a:t>
                      </a:r>
                      <a:endParaRPr lang="en-US" sz="2800" b="1"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94DDDE"/>
                    </a:solidFill>
                  </a:tcPr>
                </a:tc>
                <a:tc>
                  <a:txBody>
                    <a:bodyPr/>
                    <a:lstStyle/>
                    <a:p>
                      <a:pPr algn="ctr">
                        <a:lnSpc>
                          <a:spcPts val="4199"/>
                        </a:lnSpc>
                        <a:defRPr/>
                      </a:pPr>
                      <a:r>
                        <a:rPr lang="en-US" sz="2800" b="1" spc="359" dirty="0">
                          <a:solidFill>
                            <a:srgbClr val="FFFFFF"/>
                          </a:solidFill>
                          <a:latin typeface="Noto Sans TC" panose="020B0200000000000000" pitchFamily="34" charset="-120"/>
                          <a:ea typeface="Noto Sans TC" panose="020B0200000000000000" pitchFamily="34" charset="-120"/>
                          <a:cs typeface="王漢宗特黑體"/>
                          <a:sym typeface="王漢宗特黑體"/>
                        </a:rPr>
                        <a:t>地點</a:t>
                      </a:r>
                      <a:endParaRPr lang="en-US" sz="2800" b="1"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2B4B82"/>
                    </a:solidFill>
                  </a:tcPr>
                </a:tc>
                <a:extLst>
                  <a:ext uri="{0D108BD9-81ED-4DB2-BD59-A6C34878D82A}">
                    <a16:rowId xmlns:a16="http://schemas.microsoft.com/office/drawing/2014/main" val="10000"/>
                  </a:ext>
                </a:extLst>
              </a:tr>
              <a:tr h="1641017">
                <a:tc>
                  <a:txBody>
                    <a:bodyPr/>
                    <a:lstStyle/>
                    <a:p>
                      <a:pPr algn="ctr">
                        <a:lnSpc>
                          <a:spcPts val="2999"/>
                        </a:lnSpc>
                        <a:defRPr/>
                      </a:pPr>
                      <a:r>
                        <a:rPr lang="en-US" sz="1999" dirty="0">
                          <a:solidFill>
                            <a:srgbClr val="2B4B82"/>
                          </a:solidFill>
                          <a:latin typeface="+mn-ea"/>
                          <a:ea typeface="+mn-ea"/>
                          <a:cs typeface="Noto Sans T Chinese"/>
                          <a:sym typeface="Noto Sans T Chinese"/>
                        </a:rPr>
                        <a:t>一</a:t>
                      </a:r>
                      <a:endParaRPr lang="en-US" sz="1100" dirty="0">
                        <a:latin typeface="+mn-ea"/>
                        <a:ea typeface="+mn-ea"/>
                      </a:endParaRP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0"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a:txBody>
                    <a:bodyPr/>
                    <a:lstStyle/>
                    <a:p>
                      <a:pPr algn="ctr">
                        <a:lnSpc>
                          <a:spcPts val="3600"/>
                        </a:lnSpc>
                        <a:defRPr/>
                      </a:pPr>
                      <a:r>
                        <a:rPr lang="en-US" sz="2400" dirty="0">
                          <a:solidFill>
                            <a:srgbClr val="2B4B82"/>
                          </a:solidFill>
                          <a:latin typeface="+mn-ea"/>
                          <a:ea typeface="+mn-ea"/>
                          <a:cs typeface="Noto Sans T Chinese"/>
                          <a:sym typeface="Noto Sans T Chinese"/>
                        </a:rPr>
                        <a:t>113/10/24 (四)  </a:t>
                      </a:r>
                      <a:endParaRPr lang="en-US" sz="1100" dirty="0">
                        <a:latin typeface="+mn-ea"/>
                        <a:ea typeface="+mn-ea"/>
                      </a:endParaRP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a:txBody>
                    <a:bodyPr/>
                    <a:lstStyle/>
                    <a:p>
                      <a:pPr algn="ctr">
                        <a:lnSpc>
                          <a:spcPts val="1200"/>
                        </a:lnSpc>
                        <a:defRPr/>
                      </a:pPr>
                      <a:endParaRPr lang="en-US" sz="1100" dirty="0">
                        <a:latin typeface="+mn-ea"/>
                        <a:ea typeface="+mn-ea"/>
                      </a:endParaRP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a:txBody>
                    <a:bodyPr/>
                    <a:lstStyle/>
                    <a:p>
                      <a:pPr algn="ctr">
                        <a:lnSpc>
                          <a:spcPts val="2999"/>
                        </a:lnSpc>
                        <a:defRPr/>
                      </a:pPr>
                      <a:r>
                        <a:rPr lang="en-US" sz="1999" dirty="0">
                          <a:solidFill>
                            <a:srgbClr val="2B4B82"/>
                          </a:solidFill>
                          <a:latin typeface="+mn-ea"/>
                          <a:ea typeface="+mn-ea"/>
                          <a:cs typeface="Noto Sans T Chinese"/>
                          <a:sym typeface="Noto Sans T Chinese"/>
                        </a:rPr>
                        <a:t>彰化師範大學 </a:t>
                      </a:r>
                      <a:endParaRPr lang="en-US" sz="1100" dirty="0">
                        <a:latin typeface="+mn-ea"/>
                        <a:ea typeface="+mn-ea"/>
                      </a:endParaRPr>
                    </a:p>
                    <a:p>
                      <a:pPr algn="ctr">
                        <a:lnSpc>
                          <a:spcPts val="3749"/>
                        </a:lnSpc>
                      </a:pPr>
                      <a:r>
                        <a:rPr lang="en-US" sz="2499" b="1" dirty="0">
                          <a:solidFill>
                            <a:srgbClr val="2B4B82"/>
                          </a:solidFill>
                          <a:latin typeface="+mn-ea"/>
                          <a:ea typeface="+mn-ea"/>
                          <a:cs typeface="Noto Sans T Chinese Bold"/>
                          <a:sym typeface="Noto Sans T Chinese Bold"/>
                        </a:rPr>
                        <a:t>劉世雄 教授</a:t>
                      </a: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a:txBody>
                    <a:bodyPr/>
                    <a:lstStyle/>
                    <a:p>
                      <a:pPr algn="ctr">
                        <a:lnSpc>
                          <a:spcPts val="3599"/>
                        </a:lnSpc>
                        <a:defRPr/>
                      </a:pPr>
                      <a:r>
                        <a:rPr lang="en-US" sz="2399" dirty="0">
                          <a:solidFill>
                            <a:srgbClr val="2B4B82"/>
                          </a:solidFill>
                          <a:latin typeface="+mn-ea"/>
                          <a:ea typeface="+mn-ea"/>
                          <a:cs typeface="Noto Sans T Chinese"/>
                          <a:sym typeface="Noto Sans T Chinese"/>
                        </a:rPr>
                        <a:t>綜大109</a:t>
                      </a:r>
                      <a:endParaRPr lang="en-US" sz="1100" dirty="0">
                        <a:latin typeface="+mn-ea"/>
                        <a:ea typeface="+mn-ea"/>
                      </a:endParaRP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1641017">
                <a:tc>
                  <a:txBody>
                    <a:bodyPr/>
                    <a:lstStyle/>
                    <a:p>
                      <a:pPr algn="ctr">
                        <a:lnSpc>
                          <a:spcPts val="2999"/>
                        </a:lnSpc>
                        <a:defRPr/>
                      </a:pPr>
                      <a:r>
                        <a:rPr lang="en-US" sz="1999" dirty="0">
                          <a:solidFill>
                            <a:srgbClr val="2B4B82"/>
                          </a:solidFill>
                          <a:latin typeface="+mn-ea"/>
                          <a:ea typeface="+mn-ea"/>
                          <a:cs typeface="Noto Sans T Chinese"/>
                          <a:sym typeface="Noto Sans T Chinese"/>
                        </a:rPr>
                        <a:t>二 </a:t>
                      </a:r>
                      <a:endParaRPr lang="en-US" sz="1100" dirty="0">
                        <a:latin typeface="+mn-ea"/>
                        <a:ea typeface="+mn-ea"/>
                      </a:endParaRP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a:txBody>
                    <a:bodyPr/>
                    <a:lstStyle/>
                    <a:p>
                      <a:pPr algn="ctr">
                        <a:lnSpc>
                          <a:spcPts val="3600"/>
                        </a:lnSpc>
                        <a:defRPr/>
                      </a:pPr>
                      <a:r>
                        <a:rPr lang="en-US" sz="2400" dirty="0">
                          <a:solidFill>
                            <a:srgbClr val="2B4B82"/>
                          </a:solidFill>
                          <a:latin typeface="+mn-ea"/>
                          <a:ea typeface="+mn-ea"/>
                          <a:cs typeface="Noto Sans T Chinese"/>
                          <a:sym typeface="Noto Sans T Chinese"/>
                        </a:rPr>
                        <a:t>113/11/08 (五)  </a:t>
                      </a:r>
                      <a:endParaRPr lang="en-US" sz="1100" dirty="0">
                        <a:latin typeface="+mn-ea"/>
                        <a:ea typeface="+mn-ea"/>
                      </a:endParaRP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a:txBody>
                    <a:bodyPr/>
                    <a:lstStyle/>
                    <a:p>
                      <a:pPr algn="ctr">
                        <a:lnSpc>
                          <a:spcPts val="1200"/>
                        </a:lnSpc>
                        <a:defRPr/>
                      </a:pPr>
                      <a:endParaRPr lang="en-US" sz="1100" dirty="0">
                        <a:latin typeface="+mn-ea"/>
                        <a:ea typeface="+mn-ea"/>
                      </a:endParaRP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a:txBody>
                    <a:bodyPr/>
                    <a:lstStyle/>
                    <a:p>
                      <a:pPr algn="ctr">
                        <a:lnSpc>
                          <a:spcPts val="2999"/>
                        </a:lnSpc>
                        <a:defRPr/>
                      </a:pPr>
                      <a:r>
                        <a:rPr lang="en-US" sz="1999" dirty="0">
                          <a:solidFill>
                            <a:srgbClr val="2B4B82"/>
                          </a:solidFill>
                          <a:latin typeface="+mn-ea"/>
                          <a:ea typeface="+mn-ea"/>
                          <a:cs typeface="Noto Sans T Chinese"/>
                          <a:sym typeface="Noto Sans T Chinese"/>
                        </a:rPr>
                        <a:t>彰化師範大學 </a:t>
                      </a:r>
                      <a:endParaRPr lang="en-US" sz="1100" dirty="0">
                        <a:latin typeface="+mn-ea"/>
                        <a:ea typeface="+mn-ea"/>
                      </a:endParaRPr>
                    </a:p>
                    <a:p>
                      <a:pPr algn="ctr">
                        <a:lnSpc>
                          <a:spcPts val="3749"/>
                        </a:lnSpc>
                      </a:pPr>
                      <a:r>
                        <a:rPr lang="en-US" sz="2499" b="1" dirty="0">
                          <a:solidFill>
                            <a:srgbClr val="2B4B82"/>
                          </a:solidFill>
                          <a:latin typeface="+mn-ea"/>
                          <a:ea typeface="+mn-ea"/>
                          <a:cs typeface="Noto Sans T Chinese Bold"/>
                          <a:sym typeface="Noto Sans T Chinese Bold"/>
                        </a:rPr>
                        <a:t>劉世雄 教授</a:t>
                      </a: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a:txBody>
                    <a:bodyPr/>
                    <a:lstStyle/>
                    <a:p>
                      <a:pPr algn="ctr">
                        <a:lnSpc>
                          <a:spcPts val="3599"/>
                        </a:lnSpc>
                        <a:defRPr/>
                      </a:pPr>
                      <a:r>
                        <a:rPr lang="en-US" sz="2399" dirty="0">
                          <a:solidFill>
                            <a:srgbClr val="2B4B82"/>
                          </a:solidFill>
                          <a:latin typeface="+mn-ea"/>
                          <a:ea typeface="+mn-ea"/>
                          <a:cs typeface="Noto Sans T Chinese"/>
                          <a:sym typeface="Noto Sans T Chinese"/>
                        </a:rPr>
                        <a:t>綜大201</a:t>
                      </a:r>
                      <a:endParaRPr lang="en-US" sz="1100" dirty="0">
                        <a:latin typeface="+mn-ea"/>
                        <a:ea typeface="+mn-ea"/>
                      </a:endParaRP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extLst>
                  <a:ext uri="{0D108BD9-81ED-4DB2-BD59-A6C34878D82A}">
                    <a16:rowId xmlns:a16="http://schemas.microsoft.com/office/drawing/2014/main" val="10002"/>
                  </a:ext>
                </a:extLst>
              </a:tr>
              <a:tr h="1641017">
                <a:tc>
                  <a:txBody>
                    <a:bodyPr/>
                    <a:lstStyle/>
                    <a:p>
                      <a:pPr algn="ctr">
                        <a:lnSpc>
                          <a:spcPts val="2999"/>
                        </a:lnSpc>
                        <a:defRPr/>
                      </a:pPr>
                      <a:r>
                        <a:rPr lang="en-US" sz="1999" dirty="0">
                          <a:solidFill>
                            <a:srgbClr val="2B4B82"/>
                          </a:solidFill>
                          <a:latin typeface="+mn-ea"/>
                          <a:ea typeface="+mn-ea"/>
                          <a:cs typeface="Noto Sans T Chinese"/>
                          <a:sym typeface="Noto Sans T Chinese"/>
                        </a:rPr>
                        <a:t>三</a:t>
                      </a:r>
                      <a:endParaRPr lang="en-US" sz="1100" dirty="0">
                        <a:latin typeface="+mn-ea"/>
                        <a:ea typeface="+mn-ea"/>
                      </a:endParaRP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a:txBody>
                    <a:bodyPr/>
                    <a:lstStyle/>
                    <a:p>
                      <a:pPr algn="ctr">
                        <a:lnSpc>
                          <a:spcPts val="3600"/>
                        </a:lnSpc>
                        <a:defRPr/>
                      </a:pPr>
                      <a:r>
                        <a:rPr lang="en-US" sz="2400" dirty="0">
                          <a:solidFill>
                            <a:srgbClr val="2B4B82"/>
                          </a:solidFill>
                          <a:latin typeface="+mn-ea"/>
                          <a:ea typeface="+mn-ea"/>
                          <a:cs typeface="Noto Sans T Chinese"/>
                          <a:sym typeface="Noto Sans T Chinese"/>
                        </a:rPr>
                        <a:t>113/11/22 (五)</a:t>
                      </a:r>
                      <a:endParaRPr lang="en-US" sz="1100" dirty="0">
                        <a:latin typeface="+mn-ea"/>
                        <a:ea typeface="+mn-ea"/>
                      </a:endParaRP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a:txBody>
                    <a:bodyPr/>
                    <a:lstStyle/>
                    <a:p>
                      <a:pPr algn="ctr">
                        <a:lnSpc>
                          <a:spcPts val="1200"/>
                        </a:lnSpc>
                        <a:defRPr/>
                      </a:pPr>
                      <a:endParaRPr lang="en-US" sz="1100" dirty="0">
                        <a:latin typeface="+mn-ea"/>
                        <a:ea typeface="+mn-ea"/>
                      </a:endParaRP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a:txBody>
                    <a:bodyPr/>
                    <a:lstStyle/>
                    <a:p>
                      <a:pPr algn="ctr">
                        <a:lnSpc>
                          <a:spcPts val="2999"/>
                        </a:lnSpc>
                        <a:defRPr/>
                      </a:pPr>
                      <a:r>
                        <a:rPr lang="en-US" sz="1999" dirty="0">
                          <a:solidFill>
                            <a:srgbClr val="2B4B82"/>
                          </a:solidFill>
                          <a:latin typeface="+mn-ea"/>
                          <a:ea typeface="+mn-ea"/>
                          <a:cs typeface="Noto Sans T Chinese"/>
                          <a:sym typeface="Noto Sans T Chinese"/>
                        </a:rPr>
                        <a:t>臺北醫學大學</a:t>
                      </a:r>
                      <a:endParaRPr lang="en-US" sz="1100" dirty="0">
                        <a:latin typeface="+mn-ea"/>
                        <a:ea typeface="+mn-ea"/>
                      </a:endParaRPr>
                    </a:p>
                    <a:p>
                      <a:pPr algn="ctr">
                        <a:lnSpc>
                          <a:spcPts val="3749"/>
                        </a:lnSpc>
                      </a:pPr>
                      <a:r>
                        <a:rPr lang="en-US" sz="2499" b="1" dirty="0">
                          <a:solidFill>
                            <a:srgbClr val="2B4B82"/>
                          </a:solidFill>
                          <a:latin typeface="+mn-ea"/>
                          <a:ea typeface="+mn-ea"/>
                          <a:cs typeface="Noto Sans T Chinese Bold"/>
                          <a:sym typeface="Noto Sans T Chinese Bold"/>
                        </a:rPr>
                        <a:t>王明旭 副教授</a:t>
                      </a: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a:txBody>
                    <a:bodyPr/>
                    <a:lstStyle/>
                    <a:p>
                      <a:pPr algn="ctr">
                        <a:lnSpc>
                          <a:spcPts val="3599"/>
                        </a:lnSpc>
                        <a:defRPr/>
                      </a:pPr>
                      <a:r>
                        <a:rPr lang="en-US" sz="2399" dirty="0">
                          <a:solidFill>
                            <a:srgbClr val="2B4B82"/>
                          </a:solidFill>
                          <a:latin typeface="+mn-ea"/>
                          <a:ea typeface="+mn-ea"/>
                          <a:cs typeface="Noto Sans T Chinese"/>
                          <a:sym typeface="Noto Sans T Chinese"/>
                        </a:rPr>
                        <a:t>綜大201</a:t>
                      </a:r>
                      <a:endParaRPr lang="en-US" sz="1100" dirty="0">
                        <a:latin typeface="+mn-ea"/>
                        <a:ea typeface="+mn-ea"/>
                      </a:endParaRP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extLst>
                  <a:ext uri="{0D108BD9-81ED-4DB2-BD59-A6C34878D82A}">
                    <a16:rowId xmlns:a16="http://schemas.microsoft.com/office/drawing/2014/main" val="10003"/>
                  </a:ext>
                </a:extLst>
              </a:tr>
            </a:tbl>
          </a:graphicData>
        </a:graphic>
      </p:graphicFrame>
      <p:sp>
        <p:nvSpPr>
          <p:cNvPr id="3" name="TextBox 3"/>
          <p:cNvSpPr txBox="1"/>
          <p:nvPr/>
        </p:nvSpPr>
        <p:spPr>
          <a:xfrm>
            <a:off x="1028700" y="1294687"/>
            <a:ext cx="9724231" cy="1296099"/>
          </a:xfrm>
          <a:prstGeom prst="rect">
            <a:avLst/>
          </a:prstGeom>
        </p:spPr>
        <p:txBody>
          <a:bodyPr lIns="0" tIns="0" rIns="0" bIns="0" rtlCol="0" anchor="t">
            <a:spAutoFit/>
          </a:bodyPr>
          <a:lstStyle/>
          <a:p>
            <a:pPr marL="0" lvl="0" indent="0" algn="just">
              <a:lnSpc>
                <a:spcPts val="10705"/>
              </a:lnSpc>
              <a:spcBef>
                <a:spcPct val="0"/>
              </a:spcBef>
            </a:pPr>
            <a:r>
              <a:rPr lang="en-US" sz="8000" b="1" spc="300"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校內研習活動</a:t>
            </a:r>
          </a:p>
        </p:txBody>
      </p:sp>
      <p:sp>
        <p:nvSpPr>
          <p:cNvPr id="4" name="Freeform 4"/>
          <p:cNvSpPr/>
          <p:nvPr/>
        </p:nvSpPr>
        <p:spPr>
          <a:xfrm>
            <a:off x="11564070" y="-2179686"/>
            <a:ext cx="1239427" cy="2683798"/>
          </a:xfrm>
          <a:custGeom>
            <a:avLst/>
            <a:gdLst/>
            <a:ahLst/>
            <a:cxnLst/>
            <a:rect l="l" t="t" r="r" b="b"/>
            <a:pathLst>
              <a:path w="1239427" h="2683798">
                <a:moveTo>
                  <a:pt x="0" y="0"/>
                </a:moveTo>
                <a:lnTo>
                  <a:pt x="1239426" y="0"/>
                </a:lnTo>
                <a:lnTo>
                  <a:pt x="1239426" y="2683798"/>
                </a:lnTo>
                <a:lnTo>
                  <a:pt x="0" y="26837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6519242" y="1537126"/>
            <a:ext cx="3934510" cy="2432242"/>
          </a:xfrm>
          <a:custGeom>
            <a:avLst/>
            <a:gdLst/>
            <a:ahLst/>
            <a:cxnLst/>
            <a:rect l="l" t="t" r="r" b="b"/>
            <a:pathLst>
              <a:path w="3934510" h="2432242">
                <a:moveTo>
                  <a:pt x="0" y="0"/>
                </a:moveTo>
                <a:lnTo>
                  <a:pt x="3934509" y="0"/>
                </a:lnTo>
                <a:lnTo>
                  <a:pt x="3934509" y="2432242"/>
                </a:lnTo>
                <a:lnTo>
                  <a:pt x="0" y="24322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a:off x="16771275" y="232579"/>
            <a:ext cx="1777223" cy="1092184"/>
          </a:xfrm>
          <a:custGeom>
            <a:avLst/>
            <a:gdLst/>
            <a:ahLst/>
            <a:cxnLst/>
            <a:rect l="l" t="t" r="r" b="b"/>
            <a:pathLst>
              <a:path w="1777223" h="1092184">
                <a:moveTo>
                  <a:pt x="1777222" y="0"/>
                </a:moveTo>
                <a:lnTo>
                  <a:pt x="0" y="0"/>
                </a:lnTo>
                <a:lnTo>
                  <a:pt x="0" y="1092184"/>
                </a:lnTo>
                <a:lnTo>
                  <a:pt x="1777222" y="1092184"/>
                </a:lnTo>
                <a:lnTo>
                  <a:pt x="1777222"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11934051" y="-1888540"/>
            <a:ext cx="4585191" cy="4785303"/>
          </a:xfrm>
          <a:custGeom>
            <a:avLst/>
            <a:gdLst/>
            <a:ahLst/>
            <a:cxnLst/>
            <a:rect l="l" t="t" r="r" b="b"/>
            <a:pathLst>
              <a:path w="4585191" h="4785303">
                <a:moveTo>
                  <a:pt x="0" y="0"/>
                </a:moveTo>
                <a:lnTo>
                  <a:pt x="4585191" y="0"/>
                </a:lnTo>
                <a:lnTo>
                  <a:pt x="4585191" y="4785304"/>
                </a:lnTo>
                <a:lnTo>
                  <a:pt x="0" y="47853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8" name="Group 8"/>
          <p:cNvGrpSpPr/>
          <p:nvPr/>
        </p:nvGrpSpPr>
        <p:grpSpPr>
          <a:xfrm>
            <a:off x="0" y="9378850"/>
            <a:ext cx="18288000" cy="910276"/>
            <a:chOff x="0" y="0"/>
            <a:chExt cx="4816593" cy="239744"/>
          </a:xfrm>
        </p:grpSpPr>
        <p:sp>
          <p:nvSpPr>
            <p:cNvPr id="9" name="Freeform 9"/>
            <p:cNvSpPr/>
            <p:nvPr/>
          </p:nvSpPr>
          <p:spPr>
            <a:xfrm>
              <a:off x="0" y="0"/>
              <a:ext cx="4816592" cy="239744"/>
            </a:xfrm>
            <a:custGeom>
              <a:avLst/>
              <a:gdLst/>
              <a:ahLst/>
              <a:cxnLst/>
              <a:rect l="l" t="t" r="r" b="b"/>
              <a:pathLst>
                <a:path w="4816592" h="239744">
                  <a:moveTo>
                    <a:pt x="0" y="0"/>
                  </a:moveTo>
                  <a:lnTo>
                    <a:pt x="4816592" y="0"/>
                  </a:lnTo>
                  <a:lnTo>
                    <a:pt x="4816592" y="239744"/>
                  </a:lnTo>
                  <a:lnTo>
                    <a:pt x="0" y="239744"/>
                  </a:lnTo>
                  <a:close/>
                </a:path>
              </a:pathLst>
            </a:custGeom>
            <a:solidFill>
              <a:srgbClr val="2B4B82"/>
            </a:solidFill>
          </p:spPr>
        </p:sp>
        <p:sp>
          <p:nvSpPr>
            <p:cNvPr id="10" name="TextBox 10"/>
            <p:cNvSpPr txBox="1"/>
            <p:nvPr/>
          </p:nvSpPr>
          <p:spPr>
            <a:xfrm>
              <a:off x="0" y="-38100"/>
              <a:ext cx="4816593" cy="277844"/>
            </a:xfrm>
            <a:prstGeom prst="rect">
              <a:avLst/>
            </a:prstGeom>
          </p:spPr>
          <p:txBody>
            <a:bodyPr lIns="50800" tIns="50800" rIns="50800" bIns="50800" rtlCol="0" anchor="ctr"/>
            <a:lstStyle/>
            <a:p>
              <a:pPr algn="ctr">
                <a:lnSpc>
                  <a:spcPts val="2940"/>
                </a:lnSpc>
              </a:pPr>
              <a:endParaRPr dirty="0"/>
            </a:p>
          </p:txBody>
        </p:sp>
      </p:grpSp>
      <p:sp>
        <p:nvSpPr>
          <p:cNvPr id="11" name="TextBox 11"/>
          <p:cNvSpPr txBox="1"/>
          <p:nvPr/>
        </p:nvSpPr>
        <p:spPr>
          <a:xfrm>
            <a:off x="10080480" y="9539312"/>
            <a:ext cx="9980307" cy="437620"/>
          </a:xfrm>
          <a:prstGeom prst="rect">
            <a:avLst/>
          </a:prstGeom>
        </p:spPr>
        <p:txBody>
          <a:bodyPr lIns="0" tIns="0" rIns="0" bIns="0" rtlCol="0" anchor="t">
            <a:spAutoFit/>
          </a:bodyPr>
          <a:lstStyle/>
          <a:p>
            <a:pPr marL="0" lvl="0" indent="0" algn="l">
              <a:lnSpc>
                <a:spcPts val="3740"/>
              </a:lnSpc>
              <a:spcBef>
                <a:spcPct val="0"/>
              </a:spcBef>
            </a:pPr>
            <a:r>
              <a:rPr lang="en-US" sz="2672" spc="325" dirty="0">
                <a:solidFill>
                  <a:srgbClr val="FEFEFE"/>
                </a:solidFill>
                <a:latin typeface="Noto Sans TC" panose="020B0200000000000000" pitchFamily="34" charset="-120"/>
                <a:ea typeface="Noto Sans TC" panose="020B0200000000000000" pitchFamily="34" charset="-120"/>
                <a:cs typeface="Noto Sans T Chinese"/>
                <a:sym typeface="Noto Sans T Chinese"/>
              </a:rPr>
              <a:t>114學年度_</a:t>
            </a:r>
            <a:r>
              <a:rPr lang="en-US" sz="2672" u="none" strike="noStrike" spc="325" dirty="0">
                <a:solidFill>
                  <a:srgbClr val="FEFEFE"/>
                </a:solidFill>
                <a:latin typeface="Noto Sans TC" panose="020B0200000000000000" pitchFamily="34" charset="-120"/>
                <a:ea typeface="Noto Sans TC" panose="020B0200000000000000" pitchFamily="34" charset="-120"/>
                <a:cs typeface="Noto Sans T Chinese"/>
                <a:sym typeface="Noto Sans T Chinese"/>
              </a:rPr>
              <a:t>教學實踐研究計畫校內徵件說明會</a:t>
            </a:r>
          </a:p>
        </p:txBody>
      </p:sp>
      <p:sp>
        <p:nvSpPr>
          <p:cNvPr id="12" name="TextBox 12"/>
          <p:cNvSpPr txBox="1"/>
          <p:nvPr/>
        </p:nvSpPr>
        <p:spPr>
          <a:xfrm>
            <a:off x="5070577" y="4600575"/>
            <a:ext cx="6421898" cy="1107804"/>
          </a:xfrm>
          <a:prstGeom prst="rect">
            <a:avLst/>
          </a:prstGeom>
        </p:spPr>
        <p:txBody>
          <a:bodyPr lIns="0" tIns="0" rIns="0" bIns="0" rtlCol="0" anchor="t">
            <a:spAutoFit/>
          </a:bodyPr>
          <a:lstStyle/>
          <a:p>
            <a:pPr algn="ctr">
              <a:lnSpc>
                <a:spcPts val="4480"/>
              </a:lnSpc>
              <a:spcBef>
                <a:spcPct val="0"/>
              </a:spcBef>
            </a:pPr>
            <a:r>
              <a:rPr lang="en-US" sz="3200" b="1"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教學實踐研究計畫的撰寫要領</a:t>
            </a:r>
          </a:p>
          <a:p>
            <a:pPr algn="ctr">
              <a:lnSpc>
                <a:spcPts val="4480"/>
              </a:lnSpc>
              <a:spcBef>
                <a:spcPct val="0"/>
              </a:spcBef>
            </a:pPr>
            <a:r>
              <a:rPr lang="en-US" sz="3200" b="1"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與審查重點</a:t>
            </a:r>
          </a:p>
        </p:txBody>
      </p:sp>
      <p:sp>
        <p:nvSpPr>
          <p:cNvPr id="13" name="TextBox 13"/>
          <p:cNvSpPr txBox="1"/>
          <p:nvPr/>
        </p:nvSpPr>
        <p:spPr>
          <a:xfrm>
            <a:off x="5070577" y="6237632"/>
            <a:ext cx="6421898" cy="1107804"/>
          </a:xfrm>
          <a:prstGeom prst="rect">
            <a:avLst/>
          </a:prstGeom>
        </p:spPr>
        <p:txBody>
          <a:bodyPr lIns="0" tIns="0" rIns="0" bIns="0" rtlCol="0" anchor="t">
            <a:spAutoFit/>
          </a:bodyPr>
          <a:lstStyle/>
          <a:p>
            <a:pPr algn="ctr">
              <a:lnSpc>
                <a:spcPts val="4480"/>
              </a:lnSpc>
            </a:pPr>
            <a:r>
              <a:rPr lang="en-US" sz="3200" b="1"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教學實踐研究計畫的撰寫工作坊</a:t>
            </a:r>
          </a:p>
          <a:p>
            <a:pPr algn="ctr">
              <a:lnSpc>
                <a:spcPts val="4480"/>
              </a:lnSpc>
              <a:spcBef>
                <a:spcPct val="0"/>
              </a:spcBef>
            </a:pPr>
            <a:r>
              <a:rPr lang="en-US" sz="3200" b="1"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與問題回饋</a:t>
            </a:r>
          </a:p>
        </p:txBody>
      </p:sp>
      <p:sp>
        <p:nvSpPr>
          <p:cNvPr id="14" name="TextBox 14"/>
          <p:cNvSpPr txBox="1"/>
          <p:nvPr/>
        </p:nvSpPr>
        <p:spPr>
          <a:xfrm>
            <a:off x="5070577" y="7874689"/>
            <a:ext cx="6421898" cy="1107804"/>
          </a:xfrm>
          <a:prstGeom prst="rect">
            <a:avLst/>
          </a:prstGeom>
        </p:spPr>
        <p:txBody>
          <a:bodyPr lIns="0" tIns="0" rIns="0" bIns="0" rtlCol="0" anchor="t">
            <a:spAutoFit/>
          </a:bodyPr>
          <a:lstStyle/>
          <a:p>
            <a:pPr algn="ctr">
              <a:lnSpc>
                <a:spcPts val="4480"/>
              </a:lnSpc>
            </a:pPr>
            <a:r>
              <a:rPr lang="en-US" sz="3200" b="1"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投了就要上-教學實踐研究計畫</a:t>
            </a:r>
          </a:p>
          <a:p>
            <a:pPr algn="ctr">
              <a:lnSpc>
                <a:spcPts val="4480"/>
              </a:lnSpc>
              <a:spcBef>
                <a:spcPct val="0"/>
              </a:spcBef>
            </a:pPr>
            <a:r>
              <a:rPr lang="en-US" sz="3200" b="1"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撰寫實作工作坊</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85172028"/>
              </p:ext>
            </p:extLst>
          </p:nvPr>
        </p:nvGraphicFramePr>
        <p:xfrm>
          <a:off x="1028700" y="3527513"/>
          <a:ext cx="16631185" cy="5558672"/>
        </p:xfrm>
        <a:graphic>
          <a:graphicData uri="http://schemas.openxmlformats.org/drawingml/2006/table">
            <a:tbl>
              <a:tblPr/>
              <a:tblGrid>
                <a:gridCol w="3027604">
                  <a:extLst>
                    <a:ext uri="{9D8B030D-6E8A-4147-A177-3AD203B41FA5}">
                      <a16:colId xmlns:a16="http://schemas.microsoft.com/office/drawing/2014/main" val="20000"/>
                    </a:ext>
                  </a:extLst>
                </a:gridCol>
                <a:gridCol w="3027604">
                  <a:extLst>
                    <a:ext uri="{9D8B030D-6E8A-4147-A177-3AD203B41FA5}">
                      <a16:colId xmlns:a16="http://schemas.microsoft.com/office/drawing/2014/main" val="20001"/>
                    </a:ext>
                  </a:extLst>
                </a:gridCol>
                <a:gridCol w="10575977">
                  <a:extLst>
                    <a:ext uri="{9D8B030D-6E8A-4147-A177-3AD203B41FA5}">
                      <a16:colId xmlns:a16="http://schemas.microsoft.com/office/drawing/2014/main" val="20002"/>
                    </a:ext>
                  </a:extLst>
                </a:gridCol>
              </a:tblGrid>
              <a:tr h="988224">
                <a:tc>
                  <a:txBody>
                    <a:bodyPr/>
                    <a:lstStyle/>
                    <a:p>
                      <a:pPr algn="ctr">
                        <a:lnSpc>
                          <a:spcPts val="4899"/>
                        </a:lnSpc>
                        <a:defRPr/>
                      </a:pPr>
                      <a:r>
                        <a:rPr lang="en-US" sz="2800" b="1" spc="419" dirty="0">
                          <a:solidFill>
                            <a:srgbClr val="FEFEFE"/>
                          </a:solidFill>
                          <a:latin typeface="+mn-ea"/>
                          <a:ea typeface="+mn-ea"/>
                          <a:cs typeface="王漢宗特黑體"/>
                          <a:sym typeface="王漢宗特黑體"/>
                        </a:rPr>
                        <a:t>實施方式</a:t>
                      </a:r>
                      <a:endParaRPr lang="en-US" sz="2800" b="1" dirty="0">
                        <a:latin typeface="+mn-ea"/>
                        <a:ea typeface="+mn-ea"/>
                      </a:endParaRP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0" cap="flat" cmpd="sng" algn="ctr">
                      <a:solidFill>
                        <a:srgbClr val="2B4B82"/>
                      </a:solidFill>
                      <a:prstDash val="solid"/>
                      <a:round/>
                      <a:headEnd type="none" w="med" len="med"/>
                      <a:tailEnd type="none" w="med" len="med"/>
                    </a:lnB>
                    <a:solidFill>
                      <a:srgbClr val="2B4B82"/>
                    </a:solidFill>
                  </a:tcPr>
                </a:tc>
                <a:tc>
                  <a:txBody>
                    <a:bodyPr/>
                    <a:lstStyle/>
                    <a:p>
                      <a:pPr algn="ctr">
                        <a:lnSpc>
                          <a:spcPts val="4899"/>
                        </a:lnSpc>
                        <a:defRPr/>
                      </a:pPr>
                      <a:r>
                        <a:rPr lang="en-US" sz="2800" b="1" spc="419" dirty="0">
                          <a:solidFill>
                            <a:srgbClr val="2B4B82"/>
                          </a:solidFill>
                          <a:latin typeface="+mn-ea"/>
                          <a:ea typeface="+mn-ea"/>
                          <a:cs typeface="王漢宗特黑體"/>
                          <a:sym typeface="王漢宗特黑體"/>
                        </a:rPr>
                        <a:t>諮詢期間</a:t>
                      </a:r>
                      <a:endParaRPr lang="en-US" sz="2800" b="1" dirty="0">
                        <a:latin typeface="+mn-ea"/>
                        <a:ea typeface="+mn-ea"/>
                      </a:endParaRP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94DDDE"/>
                    </a:solidFill>
                  </a:tcPr>
                </a:tc>
                <a:tc>
                  <a:txBody>
                    <a:bodyPr/>
                    <a:lstStyle/>
                    <a:p>
                      <a:pPr algn="ctr">
                        <a:lnSpc>
                          <a:spcPts val="4899"/>
                        </a:lnSpc>
                        <a:defRPr/>
                      </a:pPr>
                      <a:r>
                        <a:rPr lang="en-US" sz="2800" b="1" spc="419" dirty="0">
                          <a:solidFill>
                            <a:srgbClr val="FEFEFE"/>
                          </a:solidFill>
                          <a:latin typeface="+mn-ea"/>
                          <a:ea typeface="+mn-ea"/>
                          <a:cs typeface="王漢宗特黑體"/>
                          <a:sym typeface="王漢宗特黑體"/>
                        </a:rPr>
                        <a:t>申請資格</a:t>
                      </a:r>
                      <a:endParaRPr lang="en-US" sz="2800" b="1" dirty="0">
                        <a:latin typeface="+mn-ea"/>
                        <a:ea typeface="+mn-ea"/>
                      </a:endParaRP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0" cap="flat" cmpd="sng" algn="ctr">
                      <a:solidFill>
                        <a:srgbClr val="2B4B82"/>
                      </a:solidFill>
                      <a:prstDash val="solid"/>
                      <a:round/>
                      <a:headEnd type="none" w="med" len="med"/>
                      <a:tailEnd type="none" w="med" len="med"/>
                    </a:lnB>
                    <a:solidFill>
                      <a:srgbClr val="2B4B82"/>
                    </a:solidFill>
                  </a:tcPr>
                </a:tc>
                <a:extLst>
                  <a:ext uri="{0D108BD9-81ED-4DB2-BD59-A6C34878D82A}">
                    <a16:rowId xmlns:a16="http://schemas.microsoft.com/office/drawing/2014/main" val="10000"/>
                  </a:ext>
                </a:extLst>
              </a:tr>
              <a:tr h="4570448">
                <a:tc>
                  <a:txBody>
                    <a:bodyPr/>
                    <a:lstStyle/>
                    <a:p>
                      <a:pPr algn="ctr">
                        <a:lnSpc>
                          <a:spcPts val="4049"/>
                        </a:lnSpc>
                        <a:defRPr/>
                      </a:pPr>
                      <a:r>
                        <a:rPr lang="en-US" sz="2699" b="1" spc="300" dirty="0">
                          <a:solidFill>
                            <a:srgbClr val="C00000"/>
                          </a:solidFill>
                          <a:latin typeface="Noto Sans TC" panose="020B0200000000000000" pitchFamily="34" charset="-120"/>
                          <a:ea typeface="Noto Sans TC" panose="020B0200000000000000" pitchFamily="34" charset="-120"/>
                          <a:cs typeface="Noto Sans T Chinese"/>
                          <a:sym typeface="Noto Sans T Chinese"/>
                        </a:rPr>
                        <a:t>線上</a:t>
                      </a:r>
                      <a:r>
                        <a:rPr lang="en-US" sz="2699" spc="300" dirty="0">
                          <a:solidFill>
                            <a:srgbClr val="2B4B82"/>
                          </a:solidFill>
                          <a:latin typeface="Noto Sans TC" panose="020B0200000000000000" pitchFamily="34" charset="-120"/>
                          <a:ea typeface="Noto Sans TC" panose="020B0200000000000000" pitchFamily="34" charset="-120"/>
                          <a:cs typeface="Noto Sans T Chinese"/>
                          <a:sym typeface="Noto Sans T Chinese"/>
                        </a:rPr>
                        <a:t>或</a:t>
                      </a:r>
                      <a:r>
                        <a:rPr lang="en-US" sz="2699" b="1" spc="300" dirty="0">
                          <a:solidFill>
                            <a:srgbClr val="C00000"/>
                          </a:solidFill>
                          <a:latin typeface="Noto Sans TC" panose="020B0200000000000000" pitchFamily="34" charset="-120"/>
                          <a:ea typeface="Noto Sans TC" panose="020B0200000000000000" pitchFamily="34" charset="-120"/>
                          <a:cs typeface="Noto Sans T Chinese"/>
                          <a:sym typeface="Noto Sans T Chinese"/>
                        </a:rPr>
                        <a:t>實體</a:t>
                      </a:r>
                      <a:endParaRPr lang="en-US" sz="1100" b="1" spc="300" dirty="0">
                        <a:solidFill>
                          <a:srgbClr val="C00000"/>
                        </a:solidFill>
                      </a:endParaRPr>
                    </a:p>
                    <a:p>
                      <a:pPr algn="ctr">
                        <a:lnSpc>
                          <a:spcPts val="4049"/>
                        </a:lnSpc>
                      </a:pPr>
                      <a:r>
                        <a:rPr lang="en-US" sz="2699" spc="300" dirty="0">
                          <a:solidFill>
                            <a:srgbClr val="2B4B82"/>
                          </a:solidFill>
                          <a:latin typeface="Noto Sans TC" panose="020B0200000000000000" pitchFamily="34" charset="-120"/>
                          <a:ea typeface="Noto Sans TC" panose="020B0200000000000000" pitchFamily="34" charset="-120"/>
                          <a:cs typeface="Noto Sans T Chinese"/>
                          <a:sym typeface="Noto Sans T Chinese"/>
                        </a:rPr>
                        <a:t>一對一諮詢</a:t>
                      </a:r>
                    </a:p>
                    <a:p>
                      <a:pPr algn="ctr">
                        <a:lnSpc>
                          <a:spcPts val="4049"/>
                        </a:lnSpc>
                      </a:pPr>
                      <a:r>
                        <a:rPr lang="en-US" sz="2699" spc="300" dirty="0">
                          <a:solidFill>
                            <a:srgbClr val="2B4B82"/>
                          </a:solidFill>
                          <a:latin typeface="Noto Sans TC" panose="020B0200000000000000" pitchFamily="34" charset="-120"/>
                          <a:ea typeface="Noto Sans TC" panose="020B0200000000000000" pitchFamily="34" charset="-120"/>
                          <a:cs typeface="Noto Sans T Chinese"/>
                          <a:sym typeface="Noto Sans T Chinese"/>
                        </a:rPr>
                        <a:t>為主要方式</a:t>
                      </a: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0"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a:txBody>
                    <a:bodyPr/>
                    <a:lstStyle/>
                    <a:p>
                      <a:pPr algn="ctr">
                        <a:lnSpc>
                          <a:spcPts val="4049"/>
                        </a:lnSpc>
                        <a:defRPr/>
                      </a:pPr>
                      <a:r>
                        <a:rPr lang="en-US" sz="2699" spc="0" dirty="0">
                          <a:solidFill>
                            <a:srgbClr val="2B4B82"/>
                          </a:solidFill>
                          <a:latin typeface="+mn-ea"/>
                          <a:ea typeface="+mn-ea"/>
                          <a:cs typeface="Noto Sans T Chinese"/>
                          <a:sym typeface="Noto Sans T Chinese"/>
                        </a:rPr>
                        <a:t>113年10月28日</a:t>
                      </a:r>
                      <a:endParaRPr lang="en-US" sz="1100" spc="0" dirty="0">
                        <a:latin typeface="+mn-ea"/>
                        <a:ea typeface="+mn-ea"/>
                      </a:endParaRPr>
                    </a:p>
                    <a:p>
                      <a:pPr algn="ctr">
                        <a:lnSpc>
                          <a:spcPts val="4049"/>
                        </a:lnSpc>
                      </a:pPr>
                      <a:r>
                        <a:rPr lang="en-US" sz="2699" spc="0" dirty="0">
                          <a:solidFill>
                            <a:srgbClr val="2B4B82"/>
                          </a:solidFill>
                          <a:latin typeface="+mn-ea"/>
                          <a:ea typeface="+mn-ea"/>
                          <a:cs typeface="Noto Sans T Chinese"/>
                          <a:sym typeface="Noto Sans T Chinese"/>
                        </a:rPr>
                        <a:t>至</a:t>
                      </a:r>
                    </a:p>
                    <a:p>
                      <a:pPr algn="ctr">
                        <a:lnSpc>
                          <a:spcPts val="4049"/>
                        </a:lnSpc>
                      </a:pPr>
                      <a:r>
                        <a:rPr lang="en-US" sz="2699" spc="0" dirty="0">
                          <a:solidFill>
                            <a:srgbClr val="2B4B82"/>
                          </a:solidFill>
                          <a:latin typeface="+mn-ea"/>
                          <a:ea typeface="+mn-ea"/>
                          <a:cs typeface="Noto Sans T Chinese"/>
                          <a:sym typeface="Noto Sans T Chinese"/>
                        </a:rPr>
                        <a:t>113年12月10日止</a:t>
                      </a: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a:txBody>
                    <a:bodyPr/>
                    <a:lstStyle/>
                    <a:p>
                      <a:pPr algn="just">
                        <a:lnSpc>
                          <a:spcPts val="4049"/>
                        </a:lnSpc>
                        <a:defRPr/>
                      </a:pPr>
                      <a:endParaRPr lang="en-US" sz="1100"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0"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bl>
          </a:graphicData>
        </a:graphic>
      </p:graphicFrame>
      <p:sp>
        <p:nvSpPr>
          <p:cNvPr id="3" name="TextBox 3"/>
          <p:cNvSpPr txBox="1"/>
          <p:nvPr/>
        </p:nvSpPr>
        <p:spPr>
          <a:xfrm>
            <a:off x="1028701" y="738756"/>
            <a:ext cx="6591300" cy="2466637"/>
          </a:xfrm>
          <a:prstGeom prst="rect">
            <a:avLst/>
          </a:prstGeom>
        </p:spPr>
        <p:txBody>
          <a:bodyPr wrap="square" lIns="0" tIns="0" rIns="0" bIns="0" rtlCol="0" anchor="t">
            <a:spAutoFit/>
          </a:bodyPr>
          <a:lstStyle/>
          <a:p>
            <a:pPr>
              <a:lnSpc>
                <a:spcPts val="9940"/>
              </a:lnSpc>
            </a:pPr>
            <a:r>
              <a:rPr lang="en-US" sz="8000" b="1" spc="300"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撰寫諮詢服務</a:t>
            </a:r>
          </a:p>
          <a:p>
            <a:pPr marL="0" lvl="0" indent="0">
              <a:lnSpc>
                <a:spcPts val="9940"/>
              </a:lnSpc>
            </a:pPr>
            <a:r>
              <a:rPr lang="en-US" sz="5400" b="1" spc="300"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中區基地 - 靜宜大學</a:t>
            </a:r>
          </a:p>
        </p:txBody>
      </p:sp>
      <p:grpSp>
        <p:nvGrpSpPr>
          <p:cNvPr id="4" name="Group 4"/>
          <p:cNvGrpSpPr/>
          <p:nvPr/>
        </p:nvGrpSpPr>
        <p:grpSpPr>
          <a:xfrm>
            <a:off x="0" y="9378850"/>
            <a:ext cx="18288000" cy="910276"/>
            <a:chOff x="0" y="0"/>
            <a:chExt cx="4816593" cy="239744"/>
          </a:xfrm>
        </p:grpSpPr>
        <p:sp>
          <p:nvSpPr>
            <p:cNvPr id="5" name="Freeform 5"/>
            <p:cNvSpPr/>
            <p:nvPr/>
          </p:nvSpPr>
          <p:spPr>
            <a:xfrm>
              <a:off x="0" y="0"/>
              <a:ext cx="4816592" cy="239744"/>
            </a:xfrm>
            <a:custGeom>
              <a:avLst/>
              <a:gdLst/>
              <a:ahLst/>
              <a:cxnLst/>
              <a:rect l="l" t="t" r="r" b="b"/>
              <a:pathLst>
                <a:path w="4816592" h="239744">
                  <a:moveTo>
                    <a:pt x="0" y="0"/>
                  </a:moveTo>
                  <a:lnTo>
                    <a:pt x="4816592" y="0"/>
                  </a:lnTo>
                  <a:lnTo>
                    <a:pt x="4816592" y="239744"/>
                  </a:lnTo>
                  <a:lnTo>
                    <a:pt x="0" y="239744"/>
                  </a:lnTo>
                  <a:close/>
                </a:path>
              </a:pathLst>
            </a:custGeom>
            <a:solidFill>
              <a:srgbClr val="2B4B82"/>
            </a:solidFill>
          </p:spPr>
        </p:sp>
        <p:sp>
          <p:nvSpPr>
            <p:cNvPr id="6" name="TextBox 6"/>
            <p:cNvSpPr txBox="1"/>
            <p:nvPr/>
          </p:nvSpPr>
          <p:spPr>
            <a:xfrm>
              <a:off x="0" y="-38100"/>
              <a:ext cx="4816593" cy="277844"/>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080480" y="9539312"/>
            <a:ext cx="9980307" cy="437620"/>
          </a:xfrm>
          <a:prstGeom prst="rect">
            <a:avLst/>
          </a:prstGeom>
        </p:spPr>
        <p:txBody>
          <a:bodyPr lIns="0" tIns="0" rIns="0" bIns="0" rtlCol="0" anchor="t">
            <a:spAutoFit/>
          </a:bodyPr>
          <a:lstStyle/>
          <a:p>
            <a:pPr marL="0" lvl="0" indent="0" algn="l">
              <a:lnSpc>
                <a:spcPts val="3740"/>
              </a:lnSpc>
              <a:spcBef>
                <a:spcPct val="0"/>
              </a:spcBef>
            </a:pPr>
            <a:r>
              <a:rPr lang="en-US" sz="2672" spc="325" dirty="0">
                <a:solidFill>
                  <a:srgbClr val="FEFEFE"/>
                </a:solidFill>
                <a:latin typeface="Noto Sans TC" panose="020B0200000000000000" pitchFamily="34" charset="-120"/>
                <a:ea typeface="Noto Sans TC" panose="020B0200000000000000" pitchFamily="34" charset="-120"/>
                <a:cs typeface="Noto Sans T Chinese"/>
                <a:sym typeface="Noto Sans T Chinese"/>
              </a:rPr>
              <a:t>114學年度_</a:t>
            </a:r>
            <a:r>
              <a:rPr lang="en-US" sz="2672" u="none" strike="noStrike" spc="325" dirty="0">
                <a:solidFill>
                  <a:srgbClr val="FEFEFE"/>
                </a:solidFill>
                <a:latin typeface="Noto Sans TC" panose="020B0200000000000000" pitchFamily="34" charset="-120"/>
                <a:ea typeface="Noto Sans TC" panose="020B0200000000000000" pitchFamily="34" charset="-120"/>
                <a:cs typeface="Noto Sans T Chinese"/>
                <a:sym typeface="Noto Sans T Chinese"/>
              </a:rPr>
              <a:t>教學實踐研究計畫校內徵件說明會</a:t>
            </a:r>
          </a:p>
        </p:txBody>
      </p:sp>
      <p:sp>
        <p:nvSpPr>
          <p:cNvPr id="8" name="TextBox 8"/>
          <p:cNvSpPr txBox="1"/>
          <p:nvPr/>
        </p:nvSpPr>
        <p:spPr>
          <a:xfrm>
            <a:off x="7192642" y="4571156"/>
            <a:ext cx="10243123" cy="4356257"/>
          </a:xfrm>
          <a:prstGeom prst="rect">
            <a:avLst/>
          </a:prstGeom>
        </p:spPr>
        <p:txBody>
          <a:bodyPr lIns="0" tIns="0" rIns="0" bIns="0" rtlCol="0" anchor="t">
            <a:spAutoFit/>
          </a:bodyPr>
          <a:lstStyle/>
          <a:p>
            <a:pPr marL="582930" lvl="1" indent="-291465" algn="just">
              <a:lnSpc>
                <a:spcPts val="4320"/>
              </a:lnSpc>
              <a:buFont typeface="Arial"/>
              <a:buChar char="•"/>
            </a:pPr>
            <a:r>
              <a:rPr lang="en-US" sz="2700" spc="270" dirty="0">
                <a:solidFill>
                  <a:srgbClr val="2B4B82"/>
                </a:solidFill>
                <a:latin typeface="Noto Sans TC" panose="020B0200000000000000" pitchFamily="34" charset="-120"/>
                <a:ea typeface="Noto Sans TC" panose="020B0200000000000000" pitchFamily="34" charset="-120"/>
                <a:cs typeface="Noto Sans T Chinese"/>
                <a:sym typeface="Noto Sans T Chinese"/>
              </a:rPr>
              <a:t>全國大專校院符合申請教學實踐研究計畫資格之教師</a:t>
            </a:r>
          </a:p>
          <a:p>
            <a:pPr marL="582930" lvl="1" indent="-291465" algn="just">
              <a:lnSpc>
                <a:spcPts val="4320"/>
              </a:lnSpc>
              <a:buFont typeface="Arial"/>
              <a:buChar char="•"/>
            </a:pPr>
            <a:r>
              <a:rPr lang="en-US" sz="2700" spc="270" dirty="0">
                <a:solidFill>
                  <a:srgbClr val="2B4B82"/>
                </a:solidFill>
                <a:latin typeface="Noto Sans TC" panose="020B0200000000000000" pitchFamily="34" charset="-120"/>
                <a:ea typeface="Noto Sans TC" panose="020B0200000000000000" pitchFamily="34" charset="-120"/>
                <a:cs typeface="Noto Sans T Chinese"/>
                <a:sym typeface="Noto Sans T Chinese"/>
              </a:rPr>
              <a:t>申請人須提出114年度教學實踐研究計畫申請。</a:t>
            </a:r>
          </a:p>
          <a:p>
            <a:pPr marL="582930" lvl="1" indent="-291465" algn="just">
              <a:lnSpc>
                <a:spcPts val="4320"/>
              </a:lnSpc>
              <a:buFont typeface="Arial"/>
              <a:buChar char="•"/>
            </a:pPr>
            <a:r>
              <a:rPr lang="en-US" sz="2700" spc="270" dirty="0">
                <a:solidFill>
                  <a:srgbClr val="2B4B82"/>
                </a:solidFill>
                <a:latin typeface="Noto Sans TC" panose="020B0200000000000000" pitchFamily="34" charset="-120"/>
                <a:ea typeface="Noto Sans TC" panose="020B0200000000000000" pitchFamily="34" charset="-120"/>
                <a:cs typeface="Noto Sans T Chinese"/>
                <a:sym typeface="Noto Sans T Chinese"/>
              </a:rPr>
              <a:t>每位申請人至多申請諮詢服務以2次為原則，申請人應先完成並回傳第1次諮詢紀錄及回饋表後，始得申請第2次諮詢服務。</a:t>
            </a:r>
          </a:p>
          <a:p>
            <a:pPr marL="582930" lvl="1" indent="-291465" algn="just">
              <a:lnSpc>
                <a:spcPts val="4320"/>
              </a:lnSpc>
              <a:buFont typeface="Arial"/>
              <a:buChar char="•"/>
            </a:pPr>
            <a:r>
              <a:rPr lang="en-US" sz="2700" spc="270" dirty="0">
                <a:solidFill>
                  <a:srgbClr val="2B4B82"/>
                </a:solidFill>
                <a:latin typeface="Noto Sans TC" panose="020B0200000000000000" pitchFamily="34" charset="-120"/>
                <a:ea typeface="Noto Sans TC" panose="020B0200000000000000" pitchFamily="34" charset="-120"/>
                <a:cs typeface="Noto Sans T Chinese"/>
                <a:sym typeface="Noto Sans T Chinese"/>
              </a:rPr>
              <a:t>優先錄取中區區域基地之跨校教師社群成員、中區區域大專校院教師(包含苗栗、台中、彰化、南投、雲林)及未曾獲核過教學實踐研究計畫之教師。</a:t>
            </a:r>
          </a:p>
        </p:txBody>
      </p:sp>
      <p:grpSp>
        <p:nvGrpSpPr>
          <p:cNvPr id="9" name="Group 9"/>
          <p:cNvGrpSpPr/>
          <p:nvPr/>
        </p:nvGrpSpPr>
        <p:grpSpPr>
          <a:xfrm>
            <a:off x="9144000" y="-2749793"/>
            <a:ext cx="10213726" cy="6711349"/>
            <a:chOff x="0" y="0"/>
            <a:chExt cx="13618302" cy="8948466"/>
          </a:xfrm>
        </p:grpSpPr>
        <p:sp>
          <p:nvSpPr>
            <p:cNvPr id="10" name="Freeform 10"/>
            <p:cNvSpPr/>
            <p:nvPr/>
          </p:nvSpPr>
          <p:spPr>
            <a:xfrm flipH="1">
              <a:off x="6198065" y="5827032"/>
              <a:ext cx="2710409" cy="1665669"/>
            </a:xfrm>
            <a:custGeom>
              <a:avLst/>
              <a:gdLst/>
              <a:ahLst/>
              <a:cxnLst/>
              <a:rect l="l" t="t" r="r" b="b"/>
              <a:pathLst>
                <a:path w="2710409" h="1665669">
                  <a:moveTo>
                    <a:pt x="2710409" y="0"/>
                  </a:moveTo>
                  <a:lnTo>
                    <a:pt x="0" y="0"/>
                  </a:lnTo>
                  <a:lnTo>
                    <a:pt x="0" y="1665669"/>
                  </a:lnTo>
                  <a:lnTo>
                    <a:pt x="2710409" y="1665669"/>
                  </a:lnTo>
                  <a:lnTo>
                    <a:pt x="2710409"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flipH="1">
              <a:off x="0" y="2557939"/>
              <a:ext cx="5899402" cy="4215391"/>
            </a:xfrm>
            <a:custGeom>
              <a:avLst/>
              <a:gdLst/>
              <a:ahLst/>
              <a:cxnLst/>
              <a:rect l="l" t="t" r="r" b="b"/>
              <a:pathLst>
                <a:path w="5899402" h="4215391">
                  <a:moveTo>
                    <a:pt x="5899402" y="0"/>
                  </a:moveTo>
                  <a:lnTo>
                    <a:pt x="0" y="0"/>
                  </a:lnTo>
                  <a:lnTo>
                    <a:pt x="0" y="4215391"/>
                  </a:lnTo>
                  <a:lnTo>
                    <a:pt x="5899402" y="4215391"/>
                  </a:lnTo>
                  <a:lnTo>
                    <a:pt x="5899402"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a:off x="6197403" y="2010775"/>
              <a:ext cx="1528086" cy="3308848"/>
            </a:xfrm>
            <a:custGeom>
              <a:avLst/>
              <a:gdLst/>
              <a:ahLst/>
              <a:cxnLst/>
              <a:rect l="l" t="t" r="r" b="b"/>
              <a:pathLst>
                <a:path w="1528086" h="3308848">
                  <a:moveTo>
                    <a:pt x="1528087" y="0"/>
                  </a:moveTo>
                  <a:lnTo>
                    <a:pt x="0" y="0"/>
                  </a:lnTo>
                  <a:lnTo>
                    <a:pt x="0" y="3308849"/>
                  </a:lnTo>
                  <a:lnTo>
                    <a:pt x="1528087" y="3308849"/>
                  </a:lnTo>
                  <a:lnTo>
                    <a:pt x="1528087"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flipH="1">
              <a:off x="7546631" y="0"/>
              <a:ext cx="4423428" cy="6036936"/>
            </a:xfrm>
            <a:custGeom>
              <a:avLst/>
              <a:gdLst/>
              <a:ahLst/>
              <a:cxnLst/>
              <a:rect l="l" t="t" r="r" b="b"/>
              <a:pathLst>
                <a:path w="4423428" h="6036936">
                  <a:moveTo>
                    <a:pt x="4423428" y="0"/>
                  </a:moveTo>
                  <a:lnTo>
                    <a:pt x="0" y="0"/>
                  </a:lnTo>
                  <a:lnTo>
                    <a:pt x="0" y="6036936"/>
                  </a:lnTo>
                  <a:lnTo>
                    <a:pt x="4423428" y="6036936"/>
                  </a:lnTo>
                  <a:lnTo>
                    <a:pt x="4423428"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8908474" y="6036936"/>
              <a:ext cx="4709828" cy="2911530"/>
            </a:xfrm>
            <a:custGeom>
              <a:avLst/>
              <a:gdLst/>
              <a:ahLst/>
              <a:cxnLst/>
              <a:rect l="l" t="t" r="r" b="b"/>
              <a:pathLst>
                <a:path w="4709828" h="2911530">
                  <a:moveTo>
                    <a:pt x="0" y="0"/>
                  </a:moveTo>
                  <a:lnTo>
                    <a:pt x="4709828" y="0"/>
                  </a:lnTo>
                  <a:lnTo>
                    <a:pt x="4709828" y="2911530"/>
                  </a:lnTo>
                  <a:lnTo>
                    <a:pt x="0" y="291153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Freeform 2"/>
          <p:cNvSpPr/>
          <p:nvPr/>
        </p:nvSpPr>
        <p:spPr>
          <a:xfrm>
            <a:off x="5266591" y="1993122"/>
            <a:ext cx="1096758" cy="2374869"/>
          </a:xfrm>
          <a:custGeom>
            <a:avLst/>
            <a:gdLst/>
            <a:ahLst/>
            <a:cxnLst/>
            <a:rect l="l" t="t" r="r" b="b"/>
            <a:pathLst>
              <a:path w="1096758" h="2374869">
                <a:moveTo>
                  <a:pt x="0" y="0"/>
                </a:moveTo>
                <a:lnTo>
                  <a:pt x="1096758" y="0"/>
                </a:lnTo>
                <a:lnTo>
                  <a:pt x="1096758" y="2374869"/>
                </a:lnTo>
                <a:lnTo>
                  <a:pt x="0" y="23748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48849" y="-289847"/>
            <a:ext cx="7412198" cy="11605547"/>
            <a:chOff x="0" y="0"/>
            <a:chExt cx="9882931" cy="15474063"/>
          </a:xfrm>
        </p:grpSpPr>
        <p:sp>
          <p:nvSpPr>
            <p:cNvPr id="4" name="Freeform 4"/>
            <p:cNvSpPr/>
            <p:nvPr/>
          </p:nvSpPr>
          <p:spPr>
            <a:xfrm flipH="1">
              <a:off x="2310697" y="2774078"/>
              <a:ext cx="7572234" cy="7902711"/>
            </a:xfrm>
            <a:custGeom>
              <a:avLst/>
              <a:gdLst/>
              <a:ahLst/>
              <a:cxnLst/>
              <a:rect l="l" t="t" r="r" b="b"/>
              <a:pathLst>
                <a:path w="7572234" h="7902711">
                  <a:moveTo>
                    <a:pt x="7572234" y="0"/>
                  </a:moveTo>
                  <a:lnTo>
                    <a:pt x="0" y="0"/>
                  </a:lnTo>
                  <a:lnTo>
                    <a:pt x="0" y="7902711"/>
                  </a:lnTo>
                  <a:lnTo>
                    <a:pt x="7572234" y="7902711"/>
                  </a:lnTo>
                  <a:lnTo>
                    <a:pt x="757223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0" y="0"/>
              <a:ext cx="4621395" cy="3587883"/>
            </a:xfrm>
            <a:custGeom>
              <a:avLst/>
              <a:gdLst/>
              <a:ahLst/>
              <a:cxnLst/>
              <a:rect l="l" t="t" r="r" b="b"/>
              <a:pathLst>
                <a:path w="4621395" h="3587883">
                  <a:moveTo>
                    <a:pt x="0" y="0"/>
                  </a:moveTo>
                  <a:lnTo>
                    <a:pt x="4621395" y="0"/>
                  </a:lnTo>
                  <a:lnTo>
                    <a:pt x="4621395" y="3587883"/>
                  </a:lnTo>
                  <a:lnTo>
                    <a:pt x="0" y="35878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778837" y="7060864"/>
              <a:ext cx="2525727" cy="5670000"/>
            </a:xfrm>
            <a:custGeom>
              <a:avLst/>
              <a:gdLst/>
              <a:ahLst/>
              <a:cxnLst/>
              <a:rect l="l" t="t" r="r" b="b"/>
              <a:pathLst>
                <a:path w="2525727" h="5670000">
                  <a:moveTo>
                    <a:pt x="0" y="0"/>
                  </a:moveTo>
                  <a:lnTo>
                    <a:pt x="2525727" y="0"/>
                  </a:lnTo>
                  <a:lnTo>
                    <a:pt x="2525727" y="5669999"/>
                  </a:lnTo>
                  <a:lnTo>
                    <a:pt x="0" y="56699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5024864" y="9987663"/>
              <a:ext cx="4648477" cy="5486400"/>
            </a:xfrm>
            <a:custGeom>
              <a:avLst/>
              <a:gdLst/>
              <a:ahLst/>
              <a:cxnLst/>
              <a:rect l="l" t="t" r="r" b="b"/>
              <a:pathLst>
                <a:path w="4648477" h="5486400">
                  <a:moveTo>
                    <a:pt x="0" y="0"/>
                  </a:moveTo>
                  <a:lnTo>
                    <a:pt x="4648477" y="0"/>
                  </a:lnTo>
                  <a:lnTo>
                    <a:pt x="4648477" y="5486400"/>
                  </a:lnTo>
                  <a:lnTo>
                    <a:pt x="0" y="5486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grpSp>
        <p:nvGrpSpPr>
          <p:cNvPr id="9" name="Group 9"/>
          <p:cNvGrpSpPr/>
          <p:nvPr/>
        </p:nvGrpSpPr>
        <p:grpSpPr>
          <a:xfrm>
            <a:off x="11454980" y="555090"/>
            <a:ext cx="10749342" cy="947220"/>
            <a:chOff x="0" y="0"/>
            <a:chExt cx="2662240" cy="234594"/>
          </a:xfrm>
        </p:grpSpPr>
        <p:sp>
          <p:nvSpPr>
            <p:cNvPr id="10" name="Freeform 10"/>
            <p:cNvSpPr/>
            <p:nvPr/>
          </p:nvSpPr>
          <p:spPr>
            <a:xfrm>
              <a:off x="0" y="0"/>
              <a:ext cx="2662240" cy="234594"/>
            </a:xfrm>
            <a:custGeom>
              <a:avLst/>
              <a:gdLst/>
              <a:ahLst/>
              <a:cxnLst/>
              <a:rect l="l" t="t" r="r" b="b"/>
              <a:pathLst>
                <a:path w="2662240" h="234594">
                  <a:moveTo>
                    <a:pt x="76591" y="0"/>
                  </a:moveTo>
                  <a:lnTo>
                    <a:pt x="2585650" y="0"/>
                  </a:lnTo>
                  <a:cubicBezTo>
                    <a:pt x="2627950" y="0"/>
                    <a:pt x="2662240" y="34291"/>
                    <a:pt x="2662240" y="76591"/>
                  </a:cubicBezTo>
                  <a:lnTo>
                    <a:pt x="2662240" y="158003"/>
                  </a:lnTo>
                  <a:cubicBezTo>
                    <a:pt x="2662240" y="178316"/>
                    <a:pt x="2654171" y="197797"/>
                    <a:pt x="2639807" y="212161"/>
                  </a:cubicBezTo>
                  <a:cubicBezTo>
                    <a:pt x="2625444" y="226524"/>
                    <a:pt x="2605963" y="234594"/>
                    <a:pt x="2585650" y="234594"/>
                  </a:cubicBezTo>
                  <a:lnTo>
                    <a:pt x="76591" y="234594"/>
                  </a:lnTo>
                  <a:cubicBezTo>
                    <a:pt x="34291" y="234594"/>
                    <a:pt x="0" y="200303"/>
                    <a:pt x="0" y="158003"/>
                  </a:cubicBezTo>
                  <a:lnTo>
                    <a:pt x="0" y="76591"/>
                  </a:lnTo>
                  <a:cubicBezTo>
                    <a:pt x="0" y="34291"/>
                    <a:pt x="34291" y="0"/>
                    <a:pt x="76591" y="0"/>
                  </a:cubicBezTo>
                  <a:close/>
                </a:path>
              </a:pathLst>
            </a:custGeom>
            <a:solidFill>
              <a:srgbClr val="FEFEFE"/>
            </a:solidFill>
          </p:spPr>
          <p:txBody>
            <a:bodyPr/>
            <a:lstStyle/>
            <a:p>
              <a:endParaRPr lang="zh-TW" altLang="en-US"/>
            </a:p>
          </p:txBody>
        </p:sp>
        <p:sp>
          <p:nvSpPr>
            <p:cNvPr id="11" name="TextBox 11"/>
            <p:cNvSpPr txBox="1"/>
            <p:nvPr/>
          </p:nvSpPr>
          <p:spPr>
            <a:xfrm>
              <a:off x="0" y="-38100"/>
              <a:ext cx="2662240" cy="272694"/>
            </a:xfrm>
            <a:prstGeom prst="rect">
              <a:avLst/>
            </a:prstGeom>
          </p:spPr>
          <p:txBody>
            <a:bodyPr lIns="50800" tIns="50800" rIns="50800" bIns="50800" rtlCol="0" anchor="ctr"/>
            <a:lstStyle/>
            <a:p>
              <a:pPr algn="ctr">
                <a:lnSpc>
                  <a:spcPts val="2940"/>
                </a:lnSpc>
              </a:pPr>
              <a:endParaRPr dirty="0"/>
            </a:p>
          </p:txBody>
        </p:sp>
      </p:grpSp>
      <p:sp>
        <p:nvSpPr>
          <p:cNvPr id="12" name="Freeform 12"/>
          <p:cNvSpPr/>
          <p:nvPr/>
        </p:nvSpPr>
        <p:spPr>
          <a:xfrm>
            <a:off x="14687306" y="663658"/>
            <a:ext cx="3251796" cy="741503"/>
          </a:xfrm>
          <a:custGeom>
            <a:avLst/>
            <a:gdLst/>
            <a:ahLst/>
            <a:cxnLst/>
            <a:rect l="l" t="t" r="r" b="b"/>
            <a:pathLst>
              <a:path w="4335728" h="988670">
                <a:moveTo>
                  <a:pt x="0" y="0"/>
                </a:moveTo>
                <a:lnTo>
                  <a:pt x="4335729" y="0"/>
                </a:lnTo>
                <a:lnTo>
                  <a:pt x="4335729" y="988670"/>
                </a:lnTo>
                <a:lnTo>
                  <a:pt x="0" y="988670"/>
                </a:lnTo>
                <a:lnTo>
                  <a:pt x="0" y="0"/>
                </a:lnTo>
                <a:close/>
              </a:path>
            </a:pathLst>
          </a:custGeom>
          <a:blipFill>
            <a:blip r:embed="rId12"/>
            <a:stretch>
              <a:fillRect/>
            </a:stretch>
          </a:blipFill>
        </p:spPr>
      </p:sp>
      <p:sp>
        <p:nvSpPr>
          <p:cNvPr id="13" name="Freeform 13"/>
          <p:cNvSpPr/>
          <p:nvPr/>
        </p:nvSpPr>
        <p:spPr>
          <a:xfrm>
            <a:off x="11797787" y="623528"/>
            <a:ext cx="2624597" cy="810344"/>
          </a:xfrm>
          <a:custGeom>
            <a:avLst/>
            <a:gdLst/>
            <a:ahLst/>
            <a:cxnLst/>
            <a:rect l="l" t="t" r="r" b="b"/>
            <a:pathLst>
              <a:path w="3499463" h="1080459">
                <a:moveTo>
                  <a:pt x="0" y="0"/>
                </a:moveTo>
                <a:lnTo>
                  <a:pt x="3499463" y="0"/>
                </a:lnTo>
                <a:lnTo>
                  <a:pt x="3499463" y="1080459"/>
                </a:lnTo>
                <a:lnTo>
                  <a:pt x="0" y="1080459"/>
                </a:lnTo>
                <a:lnTo>
                  <a:pt x="0" y="0"/>
                </a:lnTo>
                <a:close/>
              </a:path>
            </a:pathLst>
          </a:custGeom>
          <a:blipFill>
            <a:blip r:embed="rId13"/>
            <a:stretch>
              <a:fillRect/>
            </a:stretch>
          </a:blipFill>
        </p:spPr>
      </p:sp>
      <p:pic>
        <p:nvPicPr>
          <p:cNvPr id="56" name="圖形 55">
            <a:extLst>
              <a:ext uri="{FF2B5EF4-FFF2-40B4-BE49-F238E27FC236}">
                <a16:creationId xmlns:a16="http://schemas.microsoft.com/office/drawing/2014/main" id="{6202C605-6F0B-46F5-994D-C429D22C3D5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124950" y="4146462"/>
            <a:ext cx="2028825" cy="1057275"/>
          </a:xfrm>
          <a:prstGeom prst="rect">
            <a:avLst/>
          </a:prstGeom>
        </p:spPr>
      </p:pic>
      <p:pic>
        <p:nvPicPr>
          <p:cNvPr id="57" name="圖形 56">
            <a:extLst>
              <a:ext uri="{FF2B5EF4-FFF2-40B4-BE49-F238E27FC236}">
                <a16:creationId xmlns:a16="http://schemas.microsoft.com/office/drawing/2014/main" id="{C6E1CEF0-D18F-40B9-AA79-241912A5EC2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124950" y="4675099"/>
            <a:ext cx="1133475" cy="1685925"/>
          </a:xfrm>
          <a:prstGeom prst="rect">
            <a:avLst/>
          </a:prstGeom>
        </p:spPr>
      </p:pic>
      <p:pic>
        <p:nvPicPr>
          <p:cNvPr id="58" name="圖形 57">
            <a:extLst>
              <a:ext uri="{FF2B5EF4-FFF2-40B4-BE49-F238E27FC236}">
                <a16:creationId xmlns:a16="http://schemas.microsoft.com/office/drawing/2014/main" id="{31A0BE5B-E493-495B-ADC1-A6A91CA4589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210119" y="4838385"/>
            <a:ext cx="466725" cy="1200150"/>
          </a:xfrm>
          <a:prstGeom prst="rect">
            <a:avLst/>
          </a:prstGeom>
        </p:spPr>
      </p:pic>
      <p:pic>
        <p:nvPicPr>
          <p:cNvPr id="59" name="圖形 58">
            <a:extLst>
              <a:ext uri="{FF2B5EF4-FFF2-40B4-BE49-F238E27FC236}">
                <a16:creationId xmlns:a16="http://schemas.microsoft.com/office/drawing/2014/main" id="{5380882C-AF75-4856-9CA0-E32BA78962F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329123" y="5203737"/>
            <a:ext cx="419100" cy="828675"/>
          </a:xfrm>
          <a:prstGeom prst="rect">
            <a:avLst/>
          </a:prstGeom>
        </p:spPr>
      </p:pic>
      <p:pic>
        <p:nvPicPr>
          <p:cNvPr id="60" name="圖形 59">
            <a:extLst>
              <a:ext uri="{FF2B5EF4-FFF2-40B4-BE49-F238E27FC236}">
                <a16:creationId xmlns:a16="http://schemas.microsoft.com/office/drawing/2014/main" id="{09EBAB12-2A52-4660-9047-13A7506D0E3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557935" y="5202530"/>
            <a:ext cx="247650" cy="781050"/>
          </a:xfrm>
          <a:prstGeom prst="rect">
            <a:avLst/>
          </a:prstGeom>
        </p:spPr>
      </p:pic>
      <p:pic>
        <p:nvPicPr>
          <p:cNvPr id="61" name="圖形 60">
            <a:extLst>
              <a:ext uri="{FF2B5EF4-FFF2-40B4-BE49-F238E27FC236}">
                <a16:creationId xmlns:a16="http://schemas.microsoft.com/office/drawing/2014/main" id="{A7E6FBB9-EDE3-4392-B352-2F6C8302B13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0694264" y="5674776"/>
            <a:ext cx="228600" cy="304800"/>
          </a:xfrm>
          <a:prstGeom prst="rect">
            <a:avLst/>
          </a:prstGeom>
        </p:spPr>
      </p:pic>
      <p:pic>
        <p:nvPicPr>
          <p:cNvPr id="62" name="圖形 61">
            <a:extLst>
              <a:ext uri="{FF2B5EF4-FFF2-40B4-BE49-F238E27FC236}">
                <a16:creationId xmlns:a16="http://schemas.microsoft.com/office/drawing/2014/main" id="{0966429A-24BC-445C-8DC6-76A48E0BE1DC}"/>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583790" y="4981479"/>
            <a:ext cx="285750" cy="762000"/>
          </a:xfrm>
          <a:prstGeom prst="rect">
            <a:avLst/>
          </a:prstGeom>
        </p:spPr>
      </p:pic>
      <p:pic>
        <p:nvPicPr>
          <p:cNvPr id="63" name="圖形 62">
            <a:extLst>
              <a:ext uri="{FF2B5EF4-FFF2-40B4-BE49-F238E27FC236}">
                <a16:creationId xmlns:a16="http://schemas.microsoft.com/office/drawing/2014/main" id="{4E0D0D82-00DF-48B3-A80E-4DD2E443B06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1764017" y="4935083"/>
            <a:ext cx="371475" cy="542925"/>
          </a:xfrm>
          <a:prstGeom prst="rect">
            <a:avLst/>
          </a:prstGeom>
        </p:spPr>
      </p:pic>
      <p:pic>
        <p:nvPicPr>
          <p:cNvPr id="64" name="圖形 63">
            <a:extLst>
              <a:ext uri="{FF2B5EF4-FFF2-40B4-BE49-F238E27FC236}">
                <a16:creationId xmlns:a16="http://schemas.microsoft.com/office/drawing/2014/main" id="{343E7FA4-5366-4FD6-84CD-A890E7A46875}"/>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1906889" y="4939999"/>
            <a:ext cx="257175" cy="752475"/>
          </a:xfrm>
          <a:prstGeom prst="rect">
            <a:avLst/>
          </a:prstGeom>
        </p:spPr>
      </p:pic>
      <p:pic>
        <p:nvPicPr>
          <p:cNvPr id="65" name="圖形 64">
            <a:extLst>
              <a:ext uri="{FF2B5EF4-FFF2-40B4-BE49-F238E27FC236}">
                <a16:creationId xmlns:a16="http://schemas.microsoft.com/office/drawing/2014/main" id="{5E150608-0194-4CEF-84A8-7A5B0FE9D3D5}"/>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1990306" y="5277529"/>
            <a:ext cx="266700" cy="409575"/>
          </a:xfrm>
          <a:prstGeom prst="rect">
            <a:avLst/>
          </a:prstGeom>
        </p:spPr>
      </p:pic>
      <p:pic>
        <p:nvPicPr>
          <p:cNvPr id="66" name="圖形 65">
            <a:extLst>
              <a:ext uri="{FF2B5EF4-FFF2-40B4-BE49-F238E27FC236}">
                <a16:creationId xmlns:a16="http://schemas.microsoft.com/office/drawing/2014/main" id="{3AE2335E-228E-490B-8408-068A7461C141}"/>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2249632" y="4409497"/>
            <a:ext cx="457200" cy="1181100"/>
          </a:xfrm>
          <a:prstGeom prst="rect">
            <a:avLst/>
          </a:prstGeom>
        </p:spPr>
      </p:pic>
      <p:pic>
        <p:nvPicPr>
          <p:cNvPr id="67" name="圖形 66">
            <a:extLst>
              <a:ext uri="{FF2B5EF4-FFF2-40B4-BE49-F238E27FC236}">
                <a16:creationId xmlns:a16="http://schemas.microsoft.com/office/drawing/2014/main" id="{2ECF8D69-4816-4A9D-9369-C053C262AACA}"/>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2355787" y="4742872"/>
            <a:ext cx="495300" cy="847725"/>
          </a:xfrm>
          <a:prstGeom prst="rect">
            <a:avLst/>
          </a:prstGeom>
        </p:spPr>
      </p:pic>
      <p:pic>
        <p:nvPicPr>
          <p:cNvPr id="68" name="圖形 67">
            <a:extLst>
              <a:ext uri="{FF2B5EF4-FFF2-40B4-BE49-F238E27FC236}">
                <a16:creationId xmlns:a16="http://schemas.microsoft.com/office/drawing/2014/main" id="{297DEEE4-B282-44EE-BA09-A80CEE2DBDD1}"/>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2470814" y="4749745"/>
            <a:ext cx="419100" cy="552450"/>
          </a:xfrm>
          <a:prstGeom prst="rect">
            <a:avLst/>
          </a:prstGeom>
        </p:spPr>
      </p:pic>
      <p:pic>
        <p:nvPicPr>
          <p:cNvPr id="69" name="圖形 68">
            <a:extLst>
              <a:ext uri="{FF2B5EF4-FFF2-40B4-BE49-F238E27FC236}">
                <a16:creationId xmlns:a16="http://schemas.microsoft.com/office/drawing/2014/main" id="{0552CAD0-2554-4231-BE94-6DD22067698A}"/>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2463894" y="5271470"/>
            <a:ext cx="742950" cy="571500"/>
          </a:xfrm>
          <a:prstGeom prst="rect">
            <a:avLst/>
          </a:prstGeom>
        </p:spPr>
      </p:pic>
      <p:pic>
        <p:nvPicPr>
          <p:cNvPr id="70" name="圖形 69">
            <a:extLst>
              <a:ext uri="{FF2B5EF4-FFF2-40B4-BE49-F238E27FC236}">
                <a16:creationId xmlns:a16="http://schemas.microsoft.com/office/drawing/2014/main" id="{405133DE-0C00-46DE-9E48-C3FB862F4041}"/>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1238948" y="5118621"/>
            <a:ext cx="104775" cy="161925"/>
          </a:xfrm>
          <a:prstGeom prst="rect">
            <a:avLst/>
          </a:prstGeom>
        </p:spPr>
      </p:pic>
      <p:pic>
        <p:nvPicPr>
          <p:cNvPr id="71" name="圖形 70">
            <a:extLst>
              <a:ext uri="{FF2B5EF4-FFF2-40B4-BE49-F238E27FC236}">
                <a16:creationId xmlns:a16="http://schemas.microsoft.com/office/drawing/2014/main" id="{937448FA-BE46-4B1D-83DA-C7AD39C226B5}"/>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0884625" y="5095948"/>
            <a:ext cx="400050" cy="790575"/>
          </a:xfrm>
          <a:prstGeom prst="rect">
            <a:avLst/>
          </a:prstGeom>
        </p:spPr>
      </p:pic>
      <p:pic>
        <p:nvPicPr>
          <p:cNvPr id="72" name="圖形 71">
            <a:extLst>
              <a:ext uri="{FF2B5EF4-FFF2-40B4-BE49-F238E27FC236}">
                <a16:creationId xmlns:a16="http://schemas.microsoft.com/office/drawing/2014/main" id="{3B930D6C-2A23-4664-8332-AF844023E4B7}"/>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1021389" y="5533222"/>
            <a:ext cx="228600" cy="352425"/>
          </a:xfrm>
          <a:prstGeom prst="rect">
            <a:avLst/>
          </a:prstGeom>
        </p:spPr>
      </p:pic>
      <p:pic>
        <p:nvPicPr>
          <p:cNvPr id="73" name="圖形 72">
            <a:extLst>
              <a:ext uri="{FF2B5EF4-FFF2-40B4-BE49-F238E27FC236}">
                <a16:creationId xmlns:a16="http://schemas.microsoft.com/office/drawing/2014/main" id="{D386E67F-C9FF-47DA-ADEB-19E4D3C73372}"/>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1219008" y="5071789"/>
            <a:ext cx="342900" cy="752475"/>
          </a:xfrm>
          <a:prstGeom prst="rect">
            <a:avLst/>
          </a:prstGeom>
        </p:spPr>
      </p:pic>
      <p:pic>
        <p:nvPicPr>
          <p:cNvPr id="74" name="圖形 73">
            <a:extLst>
              <a:ext uri="{FF2B5EF4-FFF2-40B4-BE49-F238E27FC236}">
                <a16:creationId xmlns:a16="http://schemas.microsoft.com/office/drawing/2014/main" id="{4655E495-66A3-4FDB-8CFB-DE6E20D446DA}"/>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1329662" y="5435487"/>
            <a:ext cx="266700" cy="390525"/>
          </a:xfrm>
          <a:prstGeom prst="rect">
            <a:avLst/>
          </a:prstGeom>
        </p:spPr>
      </p:pic>
      <p:pic>
        <p:nvPicPr>
          <p:cNvPr id="75" name="圖形 74">
            <a:extLst>
              <a:ext uri="{FF2B5EF4-FFF2-40B4-BE49-F238E27FC236}">
                <a16:creationId xmlns:a16="http://schemas.microsoft.com/office/drawing/2014/main" id="{5C82A780-FAB3-44EC-B3E2-45F0A4779595}"/>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3374211" y="4914416"/>
            <a:ext cx="285750" cy="1057275"/>
          </a:xfrm>
          <a:prstGeom prst="rect">
            <a:avLst/>
          </a:prstGeom>
        </p:spPr>
      </p:pic>
      <p:pic>
        <p:nvPicPr>
          <p:cNvPr id="76" name="圖形 75">
            <a:extLst>
              <a:ext uri="{FF2B5EF4-FFF2-40B4-BE49-F238E27FC236}">
                <a16:creationId xmlns:a16="http://schemas.microsoft.com/office/drawing/2014/main" id="{0405E8FB-C977-4699-AA88-60DF7D74D94C}"/>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3472409" y="5566730"/>
            <a:ext cx="238125" cy="400050"/>
          </a:xfrm>
          <a:prstGeom prst="rect">
            <a:avLst/>
          </a:prstGeom>
        </p:spPr>
      </p:pic>
      <p:pic>
        <p:nvPicPr>
          <p:cNvPr id="77" name="圖形 76">
            <a:extLst>
              <a:ext uri="{FF2B5EF4-FFF2-40B4-BE49-F238E27FC236}">
                <a16:creationId xmlns:a16="http://schemas.microsoft.com/office/drawing/2014/main" id="{EFF517A9-B843-416A-8AB1-C2C4838D01E2}"/>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2716664" y="5410200"/>
            <a:ext cx="1228725" cy="1771650"/>
          </a:xfrm>
          <a:prstGeom prst="rect">
            <a:avLst/>
          </a:prstGeom>
        </p:spPr>
      </p:pic>
      <p:pic>
        <p:nvPicPr>
          <p:cNvPr id="78" name="圖形 77">
            <a:extLst>
              <a:ext uri="{FF2B5EF4-FFF2-40B4-BE49-F238E27FC236}">
                <a16:creationId xmlns:a16="http://schemas.microsoft.com/office/drawing/2014/main" id="{00768782-D1AB-4912-8C65-0B343F28E162}"/>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2466042" y="6166317"/>
            <a:ext cx="571500" cy="981075"/>
          </a:xfrm>
          <a:prstGeom prst="rect">
            <a:avLst/>
          </a:prstGeom>
        </p:spPr>
      </p:pic>
      <p:pic>
        <p:nvPicPr>
          <p:cNvPr id="79" name="圖形 78">
            <a:extLst>
              <a:ext uri="{FF2B5EF4-FFF2-40B4-BE49-F238E27FC236}">
                <a16:creationId xmlns:a16="http://schemas.microsoft.com/office/drawing/2014/main" id="{CB353FB1-A54C-4442-8985-1338134427A1}"/>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13968268" y="5259076"/>
            <a:ext cx="352425" cy="704850"/>
          </a:xfrm>
          <a:prstGeom prst="rect">
            <a:avLst/>
          </a:prstGeom>
        </p:spPr>
      </p:pic>
      <p:pic>
        <p:nvPicPr>
          <p:cNvPr id="80" name="圖形 79">
            <a:extLst>
              <a:ext uri="{FF2B5EF4-FFF2-40B4-BE49-F238E27FC236}">
                <a16:creationId xmlns:a16="http://schemas.microsoft.com/office/drawing/2014/main" id="{60E30285-6BF1-4DE8-B5EC-85C2680DFB4A}"/>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4099480" y="5159461"/>
            <a:ext cx="495300" cy="819150"/>
          </a:xfrm>
          <a:prstGeom prst="rect">
            <a:avLst/>
          </a:prstGeom>
        </p:spPr>
      </p:pic>
      <p:pic>
        <p:nvPicPr>
          <p:cNvPr id="81" name="圖形 80">
            <a:extLst>
              <a:ext uri="{FF2B5EF4-FFF2-40B4-BE49-F238E27FC236}">
                <a16:creationId xmlns:a16="http://schemas.microsoft.com/office/drawing/2014/main" id="{8173E3DD-304B-4A3C-AFA3-AB2A1543B482}"/>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4304895" y="5161702"/>
            <a:ext cx="171450" cy="485775"/>
          </a:xfrm>
          <a:prstGeom prst="rect">
            <a:avLst/>
          </a:prstGeom>
        </p:spPr>
      </p:pic>
      <p:pic>
        <p:nvPicPr>
          <p:cNvPr id="82" name="圖形 81">
            <a:extLst>
              <a:ext uri="{FF2B5EF4-FFF2-40B4-BE49-F238E27FC236}">
                <a16:creationId xmlns:a16="http://schemas.microsoft.com/office/drawing/2014/main" id="{4D96992B-E7DC-4215-9B4A-B0DD127DBE3A}"/>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14514589" y="5423053"/>
            <a:ext cx="152400" cy="228600"/>
          </a:xfrm>
          <a:prstGeom prst="rect">
            <a:avLst/>
          </a:prstGeom>
        </p:spPr>
      </p:pic>
      <p:pic>
        <p:nvPicPr>
          <p:cNvPr id="83" name="圖形 82">
            <a:extLst>
              <a:ext uri="{FF2B5EF4-FFF2-40B4-BE49-F238E27FC236}">
                <a16:creationId xmlns:a16="http://schemas.microsoft.com/office/drawing/2014/main" id="{72E34957-72B9-4676-8D09-6B13C59189C6}"/>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14624609" y="5032485"/>
            <a:ext cx="266700" cy="809625"/>
          </a:xfrm>
          <a:prstGeom prst="rect">
            <a:avLst/>
          </a:prstGeom>
        </p:spPr>
      </p:pic>
      <p:pic>
        <p:nvPicPr>
          <p:cNvPr id="84" name="圖形 83">
            <a:extLst>
              <a:ext uri="{FF2B5EF4-FFF2-40B4-BE49-F238E27FC236}">
                <a16:creationId xmlns:a16="http://schemas.microsoft.com/office/drawing/2014/main" id="{99231DF2-924A-491C-8722-CFEA010C3D9B}"/>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14735461" y="5009468"/>
            <a:ext cx="409575" cy="828675"/>
          </a:xfrm>
          <a:prstGeom prst="rect">
            <a:avLst/>
          </a:prstGeom>
        </p:spPr>
      </p:pic>
      <p:pic>
        <p:nvPicPr>
          <p:cNvPr id="85" name="圖形 84">
            <a:extLst>
              <a:ext uri="{FF2B5EF4-FFF2-40B4-BE49-F238E27FC236}">
                <a16:creationId xmlns:a16="http://schemas.microsoft.com/office/drawing/2014/main" id="{2BB6FAE4-5AE5-46C4-AF37-C4DE5E5716B9}"/>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14951366" y="5001630"/>
            <a:ext cx="314325" cy="781050"/>
          </a:xfrm>
          <a:prstGeom prst="rect">
            <a:avLst/>
          </a:prstGeom>
        </p:spPr>
      </p:pic>
      <p:pic>
        <p:nvPicPr>
          <p:cNvPr id="86" name="圖形 85">
            <a:extLst>
              <a:ext uri="{FF2B5EF4-FFF2-40B4-BE49-F238E27FC236}">
                <a16:creationId xmlns:a16="http://schemas.microsoft.com/office/drawing/2014/main" id="{C92E5CD4-2EC4-4533-9967-B6D5A2C9C49F}"/>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15377741" y="4824743"/>
            <a:ext cx="371475" cy="952500"/>
          </a:xfrm>
          <a:prstGeom prst="rect">
            <a:avLst/>
          </a:prstGeom>
        </p:spPr>
      </p:pic>
      <p:pic>
        <p:nvPicPr>
          <p:cNvPr id="87" name="圖形 86">
            <a:extLst>
              <a:ext uri="{FF2B5EF4-FFF2-40B4-BE49-F238E27FC236}">
                <a16:creationId xmlns:a16="http://schemas.microsoft.com/office/drawing/2014/main" id="{95FF39FE-8FDA-4D0D-9EAA-A2C2A2C9658F}"/>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15304501" y="5834390"/>
            <a:ext cx="190500" cy="285750"/>
          </a:xfrm>
          <a:prstGeom prst="rect">
            <a:avLst/>
          </a:prstGeom>
        </p:spPr>
      </p:pic>
    </p:spTree>
    <p:extLst>
      <p:ext uri="{BB962C8B-B14F-4D97-AF65-F5344CB8AC3E}">
        <p14:creationId xmlns:p14="http://schemas.microsoft.com/office/powerpoint/2010/main" val="459746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100"/>
                                        <p:tgtEl>
                                          <p:spTgt spid="56"/>
                                        </p:tgtEl>
                                      </p:cBhvr>
                                    </p:animEffect>
                                  </p:childTnLst>
                                </p:cTn>
                              </p:par>
                            </p:childTnLst>
                          </p:cTn>
                        </p:par>
                        <p:par>
                          <p:cTn id="8" fill="hold">
                            <p:stCondLst>
                              <p:cond delay="100"/>
                            </p:stCondLst>
                            <p:childTnLst>
                              <p:par>
                                <p:cTn id="9" presetID="22" presetClass="entr" presetSubtype="1"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up)">
                                      <p:cBhvr>
                                        <p:cTn id="11" dur="100"/>
                                        <p:tgtEl>
                                          <p:spTgt spid="57"/>
                                        </p:tgtEl>
                                      </p:cBhvr>
                                    </p:animEffect>
                                  </p:childTnLst>
                                </p:cTn>
                              </p:par>
                            </p:childTnLst>
                          </p:cTn>
                        </p:par>
                        <p:par>
                          <p:cTn id="12" fill="hold">
                            <p:stCondLst>
                              <p:cond delay="200"/>
                            </p:stCondLst>
                            <p:childTnLst>
                              <p:par>
                                <p:cTn id="13" presetID="22" presetClass="entr" presetSubtype="1"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up)">
                                      <p:cBhvr>
                                        <p:cTn id="15" dur="100"/>
                                        <p:tgtEl>
                                          <p:spTgt spid="58"/>
                                        </p:tgtEl>
                                      </p:cBhvr>
                                    </p:animEffect>
                                  </p:childTnLst>
                                </p:cTn>
                              </p:par>
                            </p:childTnLst>
                          </p:cTn>
                        </p:par>
                        <p:par>
                          <p:cTn id="16" fill="hold">
                            <p:stCondLst>
                              <p:cond delay="300"/>
                            </p:stCondLst>
                            <p:childTnLst>
                              <p:par>
                                <p:cTn id="17" presetID="22" presetClass="entr" presetSubtype="4"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down)">
                                      <p:cBhvr>
                                        <p:cTn id="19" dur="100"/>
                                        <p:tgtEl>
                                          <p:spTgt spid="59"/>
                                        </p:tgtEl>
                                      </p:cBhvr>
                                    </p:animEffect>
                                  </p:childTnLst>
                                </p:cTn>
                              </p:par>
                            </p:childTnLst>
                          </p:cTn>
                        </p:par>
                        <p:par>
                          <p:cTn id="20" fill="hold">
                            <p:stCondLst>
                              <p:cond delay="400"/>
                            </p:stCondLst>
                            <p:childTnLst>
                              <p:par>
                                <p:cTn id="21" presetID="22" presetClass="entr" presetSubtype="1"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up)">
                                      <p:cBhvr>
                                        <p:cTn id="23" dur="100"/>
                                        <p:tgtEl>
                                          <p:spTgt spid="60"/>
                                        </p:tgtEl>
                                      </p:cBhvr>
                                    </p:animEffec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down)">
                                      <p:cBhvr>
                                        <p:cTn id="27" dur="100"/>
                                        <p:tgtEl>
                                          <p:spTgt spid="61"/>
                                        </p:tgtEl>
                                      </p:cBhvr>
                                    </p:animEffect>
                                  </p:childTnLst>
                                </p:cTn>
                              </p:par>
                            </p:childTnLst>
                          </p:cTn>
                        </p:par>
                        <p:par>
                          <p:cTn id="28" fill="hold">
                            <p:stCondLst>
                              <p:cond delay="600"/>
                            </p:stCondLst>
                            <p:childTnLst>
                              <p:par>
                                <p:cTn id="29" presetID="22" presetClass="entr" presetSubtype="2"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right)">
                                      <p:cBhvr>
                                        <p:cTn id="31" dur="100"/>
                                        <p:tgtEl>
                                          <p:spTgt spid="70"/>
                                        </p:tgtEl>
                                      </p:cBhvr>
                                    </p:animEffect>
                                  </p:childTnLst>
                                </p:cTn>
                              </p:par>
                            </p:childTnLst>
                          </p:cTn>
                        </p:par>
                        <p:par>
                          <p:cTn id="32" fill="hold">
                            <p:stCondLst>
                              <p:cond delay="700"/>
                            </p:stCondLst>
                            <p:childTnLst>
                              <p:par>
                                <p:cTn id="33" presetID="22" presetClass="entr" presetSubtype="1" fill="hold"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up)">
                                      <p:cBhvr>
                                        <p:cTn id="35" dur="100"/>
                                        <p:tgtEl>
                                          <p:spTgt spid="71"/>
                                        </p:tgtEl>
                                      </p:cBhvr>
                                    </p:animEffect>
                                  </p:childTnLst>
                                </p:cTn>
                              </p:par>
                            </p:childTnLst>
                          </p:cTn>
                        </p:par>
                        <p:par>
                          <p:cTn id="36" fill="hold">
                            <p:stCondLst>
                              <p:cond delay="800"/>
                            </p:stCondLst>
                            <p:childTnLst>
                              <p:par>
                                <p:cTn id="37" presetID="22" presetClass="entr" presetSubtype="4"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down)">
                                      <p:cBhvr>
                                        <p:cTn id="39" dur="100"/>
                                        <p:tgtEl>
                                          <p:spTgt spid="72"/>
                                        </p:tgtEl>
                                      </p:cBhvr>
                                    </p:animEffect>
                                  </p:childTnLst>
                                </p:cTn>
                              </p:par>
                            </p:childTnLst>
                          </p:cTn>
                        </p:par>
                        <p:par>
                          <p:cTn id="40" fill="hold">
                            <p:stCondLst>
                              <p:cond delay="900"/>
                            </p:stCondLst>
                            <p:childTnLst>
                              <p:par>
                                <p:cTn id="41" presetID="22" presetClass="entr" presetSubtype="1"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up)">
                                      <p:cBhvr>
                                        <p:cTn id="43" dur="100"/>
                                        <p:tgtEl>
                                          <p:spTgt spid="73"/>
                                        </p:tgtEl>
                                      </p:cBhvr>
                                    </p:animEffect>
                                  </p:childTnLst>
                                </p:cTn>
                              </p:par>
                            </p:childTnLst>
                          </p:cTn>
                        </p:par>
                        <p:par>
                          <p:cTn id="44" fill="hold">
                            <p:stCondLst>
                              <p:cond delay="1000"/>
                            </p:stCondLst>
                            <p:childTnLst>
                              <p:par>
                                <p:cTn id="45" presetID="22" presetClass="entr" presetSubtype="4"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down)">
                                      <p:cBhvr>
                                        <p:cTn id="47" dur="100"/>
                                        <p:tgtEl>
                                          <p:spTgt spid="74"/>
                                        </p:tgtEl>
                                      </p:cBhvr>
                                    </p:animEffect>
                                  </p:childTnLst>
                                </p:cTn>
                              </p:par>
                            </p:childTnLst>
                          </p:cTn>
                        </p:par>
                        <p:par>
                          <p:cTn id="48" fill="hold">
                            <p:stCondLst>
                              <p:cond delay="1100"/>
                            </p:stCondLst>
                            <p:childTnLst>
                              <p:par>
                                <p:cTn id="49" presetID="22" presetClass="entr" presetSubtype="1" fill="hold"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up)">
                                      <p:cBhvr>
                                        <p:cTn id="51" dur="100"/>
                                        <p:tgtEl>
                                          <p:spTgt spid="62"/>
                                        </p:tgtEl>
                                      </p:cBhvr>
                                    </p:animEffect>
                                  </p:childTnLst>
                                </p:cTn>
                              </p:par>
                            </p:childTnLst>
                          </p:cTn>
                        </p:par>
                        <p:par>
                          <p:cTn id="52" fill="hold">
                            <p:stCondLst>
                              <p:cond delay="1200"/>
                            </p:stCondLst>
                            <p:childTnLst>
                              <p:par>
                                <p:cTn id="53" presetID="22" presetClass="entr" presetSubtype="4" fill="hold"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down)">
                                      <p:cBhvr>
                                        <p:cTn id="55" dur="100"/>
                                        <p:tgtEl>
                                          <p:spTgt spid="63"/>
                                        </p:tgtEl>
                                      </p:cBhvr>
                                    </p:animEffect>
                                  </p:childTnLst>
                                </p:cTn>
                              </p:par>
                            </p:childTnLst>
                          </p:cTn>
                        </p:par>
                        <p:par>
                          <p:cTn id="56" fill="hold">
                            <p:stCondLst>
                              <p:cond delay="1300"/>
                            </p:stCondLst>
                            <p:childTnLst>
                              <p:par>
                                <p:cTn id="57" presetID="22" presetClass="entr" presetSubtype="1" fill="hold"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up)">
                                      <p:cBhvr>
                                        <p:cTn id="59" dur="100"/>
                                        <p:tgtEl>
                                          <p:spTgt spid="64"/>
                                        </p:tgtEl>
                                      </p:cBhvr>
                                    </p:animEffect>
                                  </p:childTnLst>
                                </p:cTn>
                              </p:par>
                            </p:childTnLst>
                          </p:cTn>
                        </p:par>
                        <p:par>
                          <p:cTn id="60" fill="hold">
                            <p:stCondLst>
                              <p:cond delay="1400"/>
                            </p:stCondLst>
                            <p:childTnLst>
                              <p:par>
                                <p:cTn id="61" presetID="22" presetClass="entr" presetSubtype="4"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wipe(down)">
                                      <p:cBhvr>
                                        <p:cTn id="63" dur="100"/>
                                        <p:tgtEl>
                                          <p:spTgt spid="65"/>
                                        </p:tgtEl>
                                      </p:cBhvr>
                                    </p:animEffect>
                                  </p:childTnLst>
                                </p:cTn>
                              </p:par>
                            </p:childTnLst>
                          </p:cTn>
                        </p:par>
                        <p:par>
                          <p:cTn id="64" fill="hold">
                            <p:stCondLst>
                              <p:cond delay="1500"/>
                            </p:stCondLst>
                            <p:childTnLst>
                              <p:par>
                                <p:cTn id="65" presetID="22" presetClass="entr" presetSubtype="1" fill="hold" nodeType="after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wipe(up)">
                                      <p:cBhvr>
                                        <p:cTn id="67" dur="100"/>
                                        <p:tgtEl>
                                          <p:spTgt spid="66"/>
                                        </p:tgtEl>
                                      </p:cBhvr>
                                    </p:animEffect>
                                  </p:childTnLst>
                                </p:cTn>
                              </p:par>
                            </p:childTnLst>
                          </p:cTn>
                        </p:par>
                        <p:par>
                          <p:cTn id="68" fill="hold">
                            <p:stCondLst>
                              <p:cond delay="1600"/>
                            </p:stCondLst>
                            <p:childTnLst>
                              <p:par>
                                <p:cTn id="69" presetID="2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down)">
                                      <p:cBhvr>
                                        <p:cTn id="71" dur="100"/>
                                        <p:tgtEl>
                                          <p:spTgt spid="67"/>
                                        </p:tgtEl>
                                      </p:cBhvr>
                                    </p:animEffect>
                                  </p:childTnLst>
                                </p:cTn>
                              </p:par>
                            </p:childTnLst>
                          </p:cTn>
                        </p:par>
                        <p:par>
                          <p:cTn id="72" fill="hold">
                            <p:stCondLst>
                              <p:cond delay="1700"/>
                            </p:stCondLst>
                            <p:childTnLst>
                              <p:par>
                                <p:cTn id="73" presetID="22" presetClass="entr" presetSubtype="1"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up)">
                                      <p:cBhvr>
                                        <p:cTn id="75" dur="100"/>
                                        <p:tgtEl>
                                          <p:spTgt spid="68"/>
                                        </p:tgtEl>
                                      </p:cBhvr>
                                    </p:animEffect>
                                  </p:childTnLst>
                                </p:cTn>
                              </p:par>
                            </p:childTnLst>
                          </p:cTn>
                        </p:par>
                        <p:par>
                          <p:cTn id="76" fill="hold">
                            <p:stCondLst>
                              <p:cond delay="1800"/>
                            </p:stCondLst>
                            <p:childTnLst>
                              <p:par>
                                <p:cTn id="77" presetID="22" presetClass="entr" presetSubtype="8" fill="hold"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wipe(left)">
                                      <p:cBhvr>
                                        <p:cTn id="79" dur="100"/>
                                        <p:tgtEl>
                                          <p:spTgt spid="69"/>
                                        </p:tgtEl>
                                      </p:cBhvr>
                                    </p:animEffect>
                                  </p:childTnLst>
                                </p:cTn>
                              </p:par>
                            </p:childTnLst>
                          </p:cTn>
                        </p:par>
                        <p:par>
                          <p:cTn id="80" fill="hold">
                            <p:stCondLst>
                              <p:cond delay="1900"/>
                            </p:stCondLst>
                            <p:childTnLst>
                              <p:par>
                                <p:cTn id="81" presetID="22" presetClass="entr" presetSubtype="1"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Effect transition="in" filter="wipe(up)">
                                      <p:cBhvr>
                                        <p:cTn id="83" dur="100"/>
                                        <p:tgtEl>
                                          <p:spTgt spid="75"/>
                                        </p:tgtEl>
                                      </p:cBhvr>
                                    </p:animEffect>
                                  </p:childTnLst>
                                </p:cTn>
                              </p:par>
                            </p:childTnLst>
                          </p:cTn>
                        </p:par>
                        <p:par>
                          <p:cTn id="84" fill="hold">
                            <p:stCondLst>
                              <p:cond delay="2000"/>
                            </p:stCondLst>
                            <p:childTnLst>
                              <p:par>
                                <p:cTn id="85" presetID="22" presetClass="entr" presetSubtype="4" fill="hold"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100"/>
                                        <p:tgtEl>
                                          <p:spTgt spid="76"/>
                                        </p:tgtEl>
                                      </p:cBhvr>
                                    </p:animEffect>
                                  </p:childTnLst>
                                </p:cTn>
                              </p:par>
                            </p:childTnLst>
                          </p:cTn>
                        </p:par>
                        <p:par>
                          <p:cTn id="88" fill="hold">
                            <p:stCondLst>
                              <p:cond delay="2100"/>
                            </p:stCondLst>
                            <p:childTnLst>
                              <p:par>
                                <p:cTn id="89" presetID="22" presetClass="entr" presetSubtype="1" fill="hold" nodeType="after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wipe(up)">
                                      <p:cBhvr>
                                        <p:cTn id="91" dur="100"/>
                                        <p:tgtEl>
                                          <p:spTgt spid="77"/>
                                        </p:tgtEl>
                                      </p:cBhvr>
                                    </p:animEffect>
                                  </p:childTnLst>
                                </p:cTn>
                              </p:par>
                            </p:childTnLst>
                          </p:cTn>
                        </p:par>
                        <p:par>
                          <p:cTn id="92" fill="hold">
                            <p:stCondLst>
                              <p:cond delay="2200"/>
                            </p:stCondLst>
                            <p:childTnLst>
                              <p:par>
                                <p:cTn id="93" presetID="22" presetClass="entr" presetSubtype="4" fill="hold" nodeType="afterEffect">
                                  <p:stCondLst>
                                    <p:cond delay="0"/>
                                  </p:stCondLst>
                                  <p:childTnLst>
                                    <p:set>
                                      <p:cBhvr>
                                        <p:cTn id="94" dur="1" fill="hold">
                                          <p:stCondLst>
                                            <p:cond delay="0"/>
                                          </p:stCondLst>
                                        </p:cTn>
                                        <p:tgtEl>
                                          <p:spTgt spid="78"/>
                                        </p:tgtEl>
                                        <p:attrNameLst>
                                          <p:attrName>style.visibility</p:attrName>
                                        </p:attrNameLst>
                                      </p:cBhvr>
                                      <p:to>
                                        <p:strVal val="visible"/>
                                      </p:to>
                                    </p:set>
                                    <p:animEffect transition="in" filter="wipe(down)">
                                      <p:cBhvr>
                                        <p:cTn id="95" dur="100"/>
                                        <p:tgtEl>
                                          <p:spTgt spid="78"/>
                                        </p:tgtEl>
                                      </p:cBhvr>
                                    </p:animEffect>
                                  </p:childTnLst>
                                </p:cTn>
                              </p:par>
                            </p:childTnLst>
                          </p:cTn>
                        </p:par>
                        <p:par>
                          <p:cTn id="96" fill="hold">
                            <p:stCondLst>
                              <p:cond delay="2300"/>
                            </p:stCondLst>
                            <p:childTnLst>
                              <p:par>
                                <p:cTn id="97" presetID="22" presetClass="entr" presetSubtype="1" fill="hold" nodeType="afterEffect">
                                  <p:stCondLst>
                                    <p:cond delay="0"/>
                                  </p:stCondLst>
                                  <p:childTnLst>
                                    <p:set>
                                      <p:cBhvr>
                                        <p:cTn id="98" dur="1" fill="hold">
                                          <p:stCondLst>
                                            <p:cond delay="0"/>
                                          </p:stCondLst>
                                        </p:cTn>
                                        <p:tgtEl>
                                          <p:spTgt spid="79"/>
                                        </p:tgtEl>
                                        <p:attrNameLst>
                                          <p:attrName>style.visibility</p:attrName>
                                        </p:attrNameLst>
                                      </p:cBhvr>
                                      <p:to>
                                        <p:strVal val="visible"/>
                                      </p:to>
                                    </p:set>
                                    <p:animEffect transition="in" filter="wipe(up)">
                                      <p:cBhvr>
                                        <p:cTn id="99" dur="100"/>
                                        <p:tgtEl>
                                          <p:spTgt spid="79"/>
                                        </p:tgtEl>
                                      </p:cBhvr>
                                    </p:animEffect>
                                  </p:childTnLst>
                                </p:cTn>
                              </p:par>
                            </p:childTnLst>
                          </p:cTn>
                        </p:par>
                        <p:par>
                          <p:cTn id="100" fill="hold">
                            <p:stCondLst>
                              <p:cond delay="2400"/>
                            </p:stCondLst>
                            <p:childTnLst>
                              <p:par>
                                <p:cTn id="101" presetID="22" presetClass="entr" presetSubtype="4" fill="hold" nodeType="afterEffect">
                                  <p:stCondLst>
                                    <p:cond delay="0"/>
                                  </p:stCondLst>
                                  <p:childTnLst>
                                    <p:set>
                                      <p:cBhvr>
                                        <p:cTn id="102" dur="1" fill="hold">
                                          <p:stCondLst>
                                            <p:cond delay="0"/>
                                          </p:stCondLst>
                                        </p:cTn>
                                        <p:tgtEl>
                                          <p:spTgt spid="80"/>
                                        </p:tgtEl>
                                        <p:attrNameLst>
                                          <p:attrName>style.visibility</p:attrName>
                                        </p:attrNameLst>
                                      </p:cBhvr>
                                      <p:to>
                                        <p:strVal val="visible"/>
                                      </p:to>
                                    </p:set>
                                    <p:animEffect transition="in" filter="wipe(down)">
                                      <p:cBhvr>
                                        <p:cTn id="103" dur="100"/>
                                        <p:tgtEl>
                                          <p:spTgt spid="80"/>
                                        </p:tgtEl>
                                      </p:cBhvr>
                                    </p:animEffect>
                                  </p:childTnLst>
                                </p:cTn>
                              </p:par>
                            </p:childTnLst>
                          </p:cTn>
                        </p:par>
                        <p:par>
                          <p:cTn id="104" fill="hold">
                            <p:stCondLst>
                              <p:cond delay="2500"/>
                            </p:stCondLst>
                            <p:childTnLst>
                              <p:par>
                                <p:cTn id="105" presetID="22" presetClass="entr" presetSubtype="1"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wipe(up)">
                                      <p:cBhvr>
                                        <p:cTn id="107" dur="100"/>
                                        <p:tgtEl>
                                          <p:spTgt spid="81"/>
                                        </p:tgtEl>
                                      </p:cBhvr>
                                    </p:animEffect>
                                  </p:childTnLst>
                                </p:cTn>
                              </p:par>
                            </p:childTnLst>
                          </p:cTn>
                        </p:par>
                        <p:par>
                          <p:cTn id="108" fill="hold">
                            <p:stCondLst>
                              <p:cond delay="2600"/>
                            </p:stCondLst>
                            <p:childTnLst>
                              <p:par>
                                <p:cTn id="109" presetID="22" presetClass="entr" presetSubtype="4" fill="hold" nodeType="afterEffect">
                                  <p:stCondLst>
                                    <p:cond delay="0"/>
                                  </p:stCondLst>
                                  <p:childTnLst>
                                    <p:set>
                                      <p:cBhvr>
                                        <p:cTn id="110" dur="1" fill="hold">
                                          <p:stCondLst>
                                            <p:cond delay="0"/>
                                          </p:stCondLst>
                                        </p:cTn>
                                        <p:tgtEl>
                                          <p:spTgt spid="82"/>
                                        </p:tgtEl>
                                        <p:attrNameLst>
                                          <p:attrName>style.visibility</p:attrName>
                                        </p:attrNameLst>
                                      </p:cBhvr>
                                      <p:to>
                                        <p:strVal val="visible"/>
                                      </p:to>
                                    </p:set>
                                    <p:animEffect transition="in" filter="wipe(down)">
                                      <p:cBhvr>
                                        <p:cTn id="111" dur="100"/>
                                        <p:tgtEl>
                                          <p:spTgt spid="82"/>
                                        </p:tgtEl>
                                      </p:cBhvr>
                                    </p:animEffect>
                                  </p:childTnLst>
                                </p:cTn>
                              </p:par>
                            </p:childTnLst>
                          </p:cTn>
                        </p:par>
                        <p:par>
                          <p:cTn id="112" fill="hold">
                            <p:stCondLst>
                              <p:cond delay="2700"/>
                            </p:stCondLst>
                            <p:childTnLst>
                              <p:par>
                                <p:cTn id="113" presetID="22" presetClass="entr" presetSubtype="1" fill="hold" nodeType="afterEffect">
                                  <p:stCondLst>
                                    <p:cond delay="0"/>
                                  </p:stCondLst>
                                  <p:childTnLst>
                                    <p:set>
                                      <p:cBhvr>
                                        <p:cTn id="114" dur="1" fill="hold">
                                          <p:stCondLst>
                                            <p:cond delay="0"/>
                                          </p:stCondLst>
                                        </p:cTn>
                                        <p:tgtEl>
                                          <p:spTgt spid="83"/>
                                        </p:tgtEl>
                                        <p:attrNameLst>
                                          <p:attrName>style.visibility</p:attrName>
                                        </p:attrNameLst>
                                      </p:cBhvr>
                                      <p:to>
                                        <p:strVal val="visible"/>
                                      </p:to>
                                    </p:set>
                                    <p:animEffect transition="in" filter="wipe(up)">
                                      <p:cBhvr>
                                        <p:cTn id="115" dur="100"/>
                                        <p:tgtEl>
                                          <p:spTgt spid="83"/>
                                        </p:tgtEl>
                                      </p:cBhvr>
                                    </p:animEffect>
                                  </p:childTnLst>
                                </p:cTn>
                              </p:par>
                            </p:childTnLst>
                          </p:cTn>
                        </p:par>
                        <p:par>
                          <p:cTn id="116" fill="hold">
                            <p:stCondLst>
                              <p:cond delay="2800"/>
                            </p:stCondLst>
                            <p:childTnLst>
                              <p:par>
                                <p:cTn id="117" presetID="22" presetClass="entr" presetSubtype="4" fill="hold" nodeType="afterEffect">
                                  <p:stCondLst>
                                    <p:cond delay="0"/>
                                  </p:stCondLst>
                                  <p:childTnLst>
                                    <p:set>
                                      <p:cBhvr>
                                        <p:cTn id="118" dur="1" fill="hold">
                                          <p:stCondLst>
                                            <p:cond delay="0"/>
                                          </p:stCondLst>
                                        </p:cTn>
                                        <p:tgtEl>
                                          <p:spTgt spid="84"/>
                                        </p:tgtEl>
                                        <p:attrNameLst>
                                          <p:attrName>style.visibility</p:attrName>
                                        </p:attrNameLst>
                                      </p:cBhvr>
                                      <p:to>
                                        <p:strVal val="visible"/>
                                      </p:to>
                                    </p:set>
                                    <p:animEffect transition="in" filter="wipe(down)">
                                      <p:cBhvr>
                                        <p:cTn id="119" dur="100"/>
                                        <p:tgtEl>
                                          <p:spTgt spid="84"/>
                                        </p:tgtEl>
                                      </p:cBhvr>
                                    </p:animEffect>
                                  </p:childTnLst>
                                </p:cTn>
                              </p:par>
                            </p:childTnLst>
                          </p:cTn>
                        </p:par>
                        <p:par>
                          <p:cTn id="120" fill="hold">
                            <p:stCondLst>
                              <p:cond delay="2900"/>
                            </p:stCondLst>
                            <p:childTnLst>
                              <p:par>
                                <p:cTn id="121" presetID="22" presetClass="entr" presetSubtype="1" fill="hold" nodeType="afterEffect">
                                  <p:stCondLst>
                                    <p:cond delay="0"/>
                                  </p:stCondLst>
                                  <p:childTnLst>
                                    <p:set>
                                      <p:cBhvr>
                                        <p:cTn id="122" dur="1" fill="hold">
                                          <p:stCondLst>
                                            <p:cond delay="0"/>
                                          </p:stCondLst>
                                        </p:cTn>
                                        <p:tgtEl>
                                          <p:spTgt spid="85"/>
                                        </p:tgtEl>
                                        <p:attrNameLst>
                                          <p:attrName>style.visibility</p:attrName>
                                        </p:attrNameLst>
                                      </p:cBhvr>
                                      <p:to>
                                        <p:strVal val="visible"/>
                                      </p:to>
                                    </p:set>
                                    <p:animEffect transition="in" filter="wipe(up)">
                                      <p:cBhvr>
                                        <p:cTn id="123" dur="100"/>
                                        <p:tgtEl>
                                          <p:spTgt spid="85"/>
                                        </p:tgtEl>
                                      </p:cBhvr>
                                    </p:animEffect>
                                  </p:childTnLst>
                                </p:cTn>
                              </p:par>
                            </p:childTnLst>
                          </p:cTn>
                        </p:par>
                        <p:par>
                          <p:cTn id="124" fill="hold">
                            <p:stCondLst>
                              <p:cond delay="3000"/>
                            </p:stCondLst>
                            <p:childTnLst>
                              <p:par>
                                <p:cTn id="125" presetID="22" presetClass="entr" presetSubtype="1" fill="hold" nodeType="afterEffect">
                                  <p:stCondLst>
                                    <p:cond delay="0"/>
                                  </p:stCondLst>
                                  <p:childTnLst>
                                    <p:set>
                                      <p:cBhvr>
                                        <p:cTn id="126" dur="1" fill="hold">
                                          <p:stCondLst>
                                            <p:cond delay="0"/>
                                          </p:stCondLst>
                                        </p:cTn>
                                        <p:tgtEl>
                                          <p:spTgt spid="86"/>
                                        </p:tgtEl>
                                        <p:attrNameLst>
                                          <p:attrName>style.visibility</p:attrName>
                                        </p:attrNameLst>
                                      </p:cBhvr>
                                      <p:to>
                                        <p:strVal val="visible"/>
                                      </p:to>
                                    </p:set>
                                    <p:animEffect transition="in" filter="wipe(up)">
                                      <p:cBhvr>
                                        <p:cTn id="127" dur="100"/>
                                        <p:tgtEl>
                                          <p:spTgt spid="86"/>
                                        </p:tgtEl>
                                      </p:cBhvr>
                                    </p:animEffect>
                                  </p:childTnLst>
                                </p:cTn>
                              </p:par>
                            </p:childTnLst>
                          </p:cTn>
                        </p:par>
                        <p:par>
                          <p:cTn id="128" fill="hold">
                            <p:stCondLst>
                              <p:cond delay="3100"/>
                            </p:stCondLst>
                            <p:childTnLst>
                              <p:par>
                                <p:cTn id="129" presetID="22" presetClass="entr" presetSubtype="1" fill="hold" nodeType="afterEffect">
                                  <p:stCondLst>
                                    <p:cond delay="0"/>
                                  </p:stCondLst>
                                  <p:childTnLst>
                                    <p:set>
                                      <p:cBhvr>
                                        <p:cTn id="130" dur="1" fill="hold">
                                          <p:stCondLst>
                                            <p:cond delay="0"/>
                                          </p:stCondLst>
                                        </p:cTn>
                                        <p:tgtEl>
                                          <p:spTgt spid="87"/>
                                        </p:tgtEl>
                                        <p:attrNameLst>
                                          <p:attrName>style.visibility</p:attrName>
                                        </p:attrNameLst>
                                      </p:cBhvr>
                                      <p:to>
                                        <p:strVal val="visible"/>
                                      </p:to>
                                    </p:set>
                                    <p:animEffect transition="in" filter="wipe(up)">
                                      <p:cBhvr>
                                        <p:cTn id="131" dur="1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grpSp>
        <p:nvGrpSpPr>
          <p:cNvPr id="2" name="Group 2"/>
          <p:cNvGrpSpPr/>
          <p:nvPr/>
        </p:nvGrpSpPr>
        <p:grpSpPr>
          <a:xfrm>
            <a:off x="1309758" y="1817226"/>
            <a:ext cx="6060519" cy="6652549"/>
            <a:chOff x="0" y="0"/>
            <a:chExt cx="8080692" cy="8870065"/>
          </a:xfrm>
        </p:grpSpPr>
        <p:sp>
          <p:nvSpPr>
            <p:cNvPr id="3" name="Freeform 3"/>
            <p:cNvSpPr/>
            <p:nvPr/>
          </p:nvSpPr>
          <p:spPr>
            <a:xfrm>
              <a:off x="0" y="0"/>
              <a:ext cx="5166060" cy="6830128"/>
            </a:xfrm>
            <a:custGeom>
              <a:avLst/>
              <a:gdLst/>
              <a:ahLst/>
              <a:cxnLst/>
              <a:rect l="l" t="t" r="r" b="b"/>
              <a:pathLst>
                <a:path w="5166060" h="6830128">
                  <a:moveTo>
                    <a:pt x="0" y="0"/>
                  </a:moveTo>
                  <a:lnTo>
                    <a:pt x="5166060" y="0"/>
                  </a:lnTo>
                  <a:lnTo>
                    <a:pt x="5166060" y="6830128"/>
                  </a:lnTo>
                  <a:lnTo>
                    <a:pt x="0" y="68301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428290" y="1054304"/>
              <a:ext cx="5166060" cy="6830128"/>
            </a:xfrm>
            <a:custGeom>
              <a:avLst/>
              <a:gdLst/>
              <a:ahLst/>
              <a:cxnLst/>
              <a:rect l="l" t="t" r="r" b="b"/>
              <a:pathLst>
                <a:path w="5166060" h="6830128">
                  <a:moveTo>
                    <a:pt x="0" y="0"/>
                  </a:moveTo>
                  <a:lnTo>
                    <a:pt x="5166060" y="0"/>
                  </a:lnTo>
                  <a:lnTo>
                    <a:pt x="5166060" y="6830128"/>
                  </a:lnTo>
                  <a:lnTo>
                    <a:pt x="0" y="6830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2914631" y="2039937"/>
              <a:ext cx="5166060" cy="6830128"/>
            </a:xfrm>
            <a:custGeom>
              <a:avLst/>
              <a:gdLst/>
              <a:ahLst/>
              <a:cxnLst/>
              <a:rect l="l" t="t" r="r" b="b"/>
              <a:pathLst>
                <a:path w="5166060" h="6830128">
                  <a:moveTo>
                    <a:pt x="0" y="0"/>
                  </a:moveTo>
                  <a:lnTo>
                    <a:pt x="5166061" y="0"/>
                  </a:lnTo>
                  <a:lnTo>
                    <a:pt x="5166061" y="6830128"/>
                  </a:lnTo>
                  <a:lnTo>
                    <a:pt x="0" y="68301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grpSp>
        <p:nvGrpSpPr>
          <p:cNvPr id="6" name="Group 6"/>
          <p:cNvGrpSpPr/>
          <p:nvPr/>
        </p:nvGrpSpPr>
        <p:grpSpPr>
          <a:xfrm>
            <a:off x="11454980" y="555090"/>
            <a:ext cx="10749342" cy="947220"/>
            <a:chOff x="0" y="0"/>
            <a:chExt cx="14332456" cy="1262960"/>
          </a:xfrm>
        </p:grpSpPr>
        <p:grpSp>
          <p:nvGrpSpPr>
            <p:cNvPr id="7" name="Group 7"/>
            <p:cNvGrpSpPr/>
            <p:nvPr/>
          </p:nvGrpSpPr>
          <p:grpSpPr>
            <a:xfrm>
              <a:off x="0" y="0"/>
              <a:ext cx="14332456" cy="1262960"/>
              <a:chOff x="0" y="0"/>
              <a:chExt cx="2662240" cy="234594"/>
            </a:xfrm>
          </p:grpSpPr>
          <p:sp>
            <p:nvSpPr>
              <p:cNvPr id="8" name="Freeform 8"/>
              <p:cNvSpPr/>
              <p:nvPr/>
            </p:nvSpPr>
            <p:spPr>
              <a:xfrm>
                <a:off x="0" y="0"/>
                <a:ext cx="2662240" cy="234594"/>
              </a:xfrm>
              <a:custGeom>
                <a:avLst/>
                <a:gdLst/>
                <a:ahLst/>
                <a:cxnLst/>
                <a:rect l="l" t="t" r="r" b="b"/>
                <a:pathLst>
                  <a:path w="2662240" h="234594">
                    <a:moveTo>
                      <a:pt x="76591" y="0"/>
                    </a:moveTo>
                    <a:lnTo>
                      <a:pt x="2585650" y="0"/>
                    </a:lnTo>
                    <a:cubicBezTo>
                      <a:pt x="2627950" y="0"/>
                      <a:pt x="2662240" y="34291"/>
                      <a:pt x="2662240" y="76591"/>
                    </a:cubicBezTo>
                    <a:lnTo>
                      <a:pt x="2662240" y="158003"/>
                    </a:lnTo>
                    <a:cubicBezTo>
                      <a:pt x="2662240" y="178316"/>
                      <a:pt x="2654171" y="197797"/>
                      <a:pt x="2639807" y="212161"/>
                    </a:cubicBezTo>
                    <a:cubicBezTo>
                      <a:pt x="2625444" y="226524"/>
                      <a:pt x="2605963" y="234594"/>
                      <a:pt x="2585650" y="234594"/>
                    </a:cubicBezTo>
                    <a:lnTo>
                      <a:pt x="76591" y="234594"/>
                    </a:lnTo>
                    <a:cubicBezTo>
                      <a:pt x="34291" y="234594"/>
                      <a:pt x="0" y="200303"/>
                      <a:pt x="0" y="158003"/>
                    </a:cubicBezTo>
                    <a:lnTo>
                      <a:pt x="0" y="76591"/>
                    </a:lnTo>
                    <a:cubicBezTo>
                      <a:pt x="0" y="34291"/>
                      <a:pt x="34291" y="0"/>
                      <a:pt x="76591" y="0"/>
                    </a:cubicBezTo>
                    <a:close/>
                  </a:path>
                </a:pathLst>
              </a:custGeom>
              <a:solidFill>
                <a:srgbClr val="FEFEFE"/>
              </a:solidFill>
            </p:spPr>
          </p:sp>
          <p:sp>
            <p:nvSpPr>
              <p:cNvPr id="9" name="TextBox 9"/>
              <p:cNvSpPr txBox="1"/>
              <p:nvPr/>
            </p:nvSpPr>
            <p:spPr>
              <a:xfrm>
                <a:off x="0" y="-38100"/>
                <a:ext cx="2662240" cy="272694"/>
              </a:xfrm>
              <a:prstGeom prst="rect">
                <a:avLst/>
              </a:prstGeom>
            </p:spPr>
            <p:txBody>
              <a:bodyPr lIns="50800" tIns="50800" rIns="50800" bIns="50800" rtlCol="0" anchor="ctr"/>
              <a:lstStyle/>
              <a:p>
                <a:pPr algn="ctr">
                  <a:lnSpc>
                    <a:spcPts val="2940"/>
                  </a:lnSpc>
                </a:pPr>
                <a:endParaRPr dirty="0"/>
              </a:p>
            </p:txBody>
          </p:sp>
        </p:grpSp>
        <p:sp>
          <p:nvSpPr>
            <p:cNvPr id="10" name="Freeform 10"/>
            <p:cNvSpPr/>
            <p:nvPr/>
          </p:nvSpPr>
          <p:spPr>
            <a:xfrm>
              <a:off x="4309768" y="144757"/>
              <a:ext cx="4335728" cy="988670"/>
            </a:xfrm>
            <a:custGeom>
              <a:avLst/>
              <a:gdLst/>
              <a:ahLst/>
              <a:cxnLst/>
              <a:rect l="l" t="t" r="r" b="b"/>
              <a:pathLst>
                <a:path w="4335728" h="988670">
                  <a:moveTo>
                    <a:pt x="0" y="0"/>
                  </a:moveTo>
                  <a:lnTo>
                    <a:pt x="4335729" y="0"/>
                  </a:lnTo>
                  <a:lnTo>
                    <a:pt x="4335729" y="988670"/>
                  </a:lnTo>
                  <a:lnTo>
                    <a:pt x="0" y="988670"/>
                  </a:lnTo>
                  <a:lnTo>
                    <a:pt x="0" y="0"/>
                  </a:lnTo>
                  <a:close/>
                </a:path>
              </a:pathLst>
            </a:custGeom>
            <a:blipFill>
              <a:blip r:embed="rId8"/>
              <a:stretch>
                <a:fillRect/>
              </a:stretch>
            </a:blipFill>
          </p:spPr>
        </p:sp>
        <p:sp>
          <p:nvSpPr>
            <p:cNvPr id="11" name="Freeform 11"/>
            <p:cNvSpPr/>
            <p:nvPr/>
          </p:nvSpPr>
          <p:spPr>
            <a:xfrm>
              <a:off x="457076" y="91250"/>
              <a:ext cx="3499463" cy="1080459"/>
            </a:xfrm>
            <a:custGeom>
              <a:avLst/>
              <a:gdLst/>
              <a:ahLst/>
              <a:cxnLst/>
              <a:rect l="l" t="t" r="r" b="b"/>
              <a:pathLst>
                <a:path w="3499463" h="1080459">
                  <a:moveTo>
                    <a:pt x="0" y="0"/>
                  </a:moveTo>
                  <a:lnTo>
                    <a:pt x="3499463" y="0"/>
                  </a:lnTo>
                  <a:lnTo>
                    <a:pt x="3499463" y="1080459"/>
                  </a:lnTo>
                  <a:lnTo>
                    <a:pt x="0" y="1080459"/>
                  </a:lnTo>
                  <a:lnTo>
                    <a:pt x="0" y="0"/>
                  </a:lnTo>
                  <a:close/>
                </a:path>
              </a:pathLst>
            </a:custGeom>
            <a:blipFill>
              <a:blip r:embed="rId9"/>
              <a:stretch>
                <a:fillRect/>
              </a:stretch>
            </a:blipFill>
          </p:spPr>
        </p:sp>
      </p:grpSp>
      <p:grpSp>
        <p:nvGrpSpPr>
          <p:cNvPr id="12" name="Group 12"/>
          <p:cNvGrpSpPr/>
          <p:nvPr/>
        </p:nvGrpSpPr>
        <p:grpSpPr>
          <a:xfrm>
            <a:off x="0" y="9378850"/>
            <a:ext cx="18288000" cy="910276"/>
            <a:chOff x="0" y="0"/>
            <a:chExt cx="4816593" cy="239744"/>
          </a:xfrm>
        </p:grpSpPr>
        <p:sp>
          <p:nvSpPr>
            <p:cNvPr id="13" name="Freeform 13"/>
            <p:cNvSpPr/>
            <p:nvPr/>
          </p:nvSpPr>
          <p:spPr>
            <a:xfrm>
              <a:off x="0" y="0"/>
              <a:ext cx="4816592" cy="239744"/>
            </a:xfrm>
            <a:custGeom>
              <a:avLst/>
              <a:gdLst/>
              <a:ahLst/>
              <a:cxnLst/>
              <a:rect l="l" t="t" r="r" b="b"/>
              <a:pathLst>
                <a:path w="4816592" h="239744">
                  <a:moveTo>
                    <a:pt x="0" y="0"/>
                  </a:moveTo>
                  <a:lnTo>
                    <a:pt x="4816592" y="0"/>
                  </a:lnTo>
                  <a:lnTo>
                    <a:pt x="4816592" y="239744"/>
                  </a:lnTo>
                  <a:lnTo>
                    <a:pt x="0" y="239744"/>
                  </a:lnTo>
                  <a:close/>
                </a:path>
              </a:pathLst>
            </a:custGeom>
            <a:solidFill>
              <a:srgbClr val="FEFEFE"/>
            </a:solidFill>
          </p:spPr>
        </p:sp>
        <p:sp>
          <p:nvSpPr>
            <p:cNvPr id="14" name="TextBox 14"/>
            <p:cNvSpPr txBox="1"/>
            <p:nvPr/>
          </p:nvSpPr>
          <p:spPr>
            <a:xfrm>
              <a:off x="0" y="-38100"/>
              <a:ext cx="4816593" cy="277844"/>
            </a:xfrm>
            <a:prstGeom prst="rect">
              <a:avLst/>
            </a:prstGeom>
          </p:spPr>
          <p:txBody>
            <a:bodyPr lIns="50800" tIns="50800" rIns="50800" bIns="50800" rtlCol="0" anchor="ctr"/>
            <a:lstStyle/>
            <a:p>
              <a:pPr algn="ctr">
                <a:lnSpc>
                  <a:spcPts val="2940"/>
                </a:lnSpc>
              </a:pPr>
              <a:endParaRPr dirty="0"/>
            </a:p>
          </p:txBody>
        </p:sp>
      </p:grpSp>
      <p:sp>
        <p:nvSpPr>
          <p:cNvPr id="16" name="TextBox 16"/>
          <p:cNvSpPr txBox="1"/>
          <p:nvPr/>
        </p:nvSpPr>
        <p:spPr>
          <a:xfrm>
            <a:off x="10080480" y="9539312"/>
            <a:ext cx="9980307" cy="437620"/>
          </a:xfrm>
          <a:prstGeom prst="rect">
            <a:avLst/>
          </a:prstGeom>
        </p:spPr>
        <p:txBody>
          <a:bodyPr lIns="0" tIns="0" rIns="0" bIns="0" rtlCol="0" anchor="t">
            <a:spAutoFit/>
          </a:bodyPr>
          <a:lstStyle/>
          <a:p>
            <a:pPr marL="0" lvl="0" indent="0" algn="l">
              <a:lnSpc>
                <a:spcPts val="3740"/>
              </a:lnSpc>
              <a:spcBef>
                <a:spcPct val="0"/>
              </a:spcBef>
            </a:pPr>
            <a:r>
              <a:rPr lang="en-US" sz="2672" spc="325" dirty="0">
                <a:solidFill>
                  <a:srgbClr val="2B4B82"/>
                </a:solidFill>
                <a:latin typeface="Noto Sans TC" panose="020B0200000000000000" pitchFamily="34" charset="-120"/>
                <a:ea typeface="Noto Sans TC" panose="020B0200000000000000" pitchFamily="34" charset="-120"/>
                <a:cs typeface="Noto Sans T Chinese"/>
                <a:sym typeface="Noto Sans T Chinese"/>
              </a:rPr>
              <a:t>114學年度_</a:t>
            </a:r>
            <a:r>
              <a:rPr lang="en-US" sz="2672" u="none" strike="noStrike" spc="325" dirty="0">
                <a:solidFill>
                  <a:srgbClr val="2B4B82"/>
                </a:solidFill>
                <a:latin typeface="Noto Sans TC" panose="020B0200000000000000" pitchFamily="34" charset="-120"/>
                <a:ea typeface="Noto Sans TC" panose="020B0200000000000000" pitchFamily="34" charset="-120"/>
                <a:cs typeface="Noto Sans T Chinese"/>
                <a:sym typeface="Noto Sans T Chinese"/>
              </a:rPr>
              <a:t>教學實踐研究計畫校內徵件說明會</a:t>
            </a:r>
          </a:p>
        </p:txBody>
      </p:sp>
      <p:sp>
        <p:nvSpPr>
          <p:cNvPr id="15" name="標題1"/>
          <p:cNvSpPr txBox="1"/>
          <p:nvPr/>
        </p:nvSpPr>
        <p:spPr>
          <a:xfrm>
            <a:off x="7518519" y="4564050"/>
            <a:ext cx="9980307" cy="1393663"/>
          </a:xfrm>
          <a:prstGeom prst="rect">
            <a:avLst/>
          </a:prstGeom>
        </p:spPr>
        <p:txBody>
          <a:bodyPr lIns="0" tIns="0" rIns="0" bIns="0" rtlCol="0" anchor="t">
            <a:spAutoFit/>
          </a:bodyPr>
          <a:lstStyle/>
          <a:p>
            <a:pPr algn="ctr">
              <a:lnSpc>
                <a:spcPts val="10895"/>
              </a:lnSpc>
            </a:pPr>
            <a:r>
              <a:rPr lang="en-US" sz="9500" b="1" spc="300" dirty="0">
                <a:solidFill>
                  <a:srgbClr val="F7B4A7"/>
                </a:solidFill>
                <a:latin typeface="+mj-ea"/>
                <a:ea typeface="+mj-ea"/>
                <a:cs typeface="Noto Sans T Chinese Bold"/>
                <a:sym typeface="Noto Sans T Chinese Bold"/>
              </a:rPr>
              <a:t>徵件說明</a:t>
            </a:r>
          </a:p>
        </p:txBody>
      </p:sp>
      <p:sp>
        <p:nvSpPr>
          <p:cNvPr id="24" name="標題1">
            <a:extLst>
              <a:ext uri="{FF2B5EF4-FFF2-40B4-BE49-F238E27FC236}">
                <a16:creationId xmlns:a16="http://schemas.microsoft.com/office/drawing/2014/main" id="{0F10F70C-DB8C-4ECB-8E8A-A8C8A6DDF6CA}"/>
              </a:ext>
            </a:extLst>
          </p:cNvPr>
          <p:cNvSpPr txBox="1"/>
          <p:nvPr/>
        </p:nvSpPr>
        <p:spPr>
          <a:xfrm>
            <a:off x="0" y="12603744"/>
            <a:ext cx="18288000" cy="1085848"/>
          </a:xfrm>
          <a:prstGeom prst="rect">
            <a:avLst/>
          </a:prstGeom>
        </p:spPr>
        <p:txBody>
          <a:bodyPr lIns="0" tIns="0" rIns="0" bIns="0" rtlCol="0" anchor="t">
            <a:spAutoFit/>
          </a:bodyPr>
          <a:lstStyle/>
          <a:p>
            <a:pPr algn="ctr">
              <a:lnSpc>
                <a:spcPts val="8399"/>
              </a:lnSpc>
            </a:pPr>
            <a:r>
              <a:rPr lang="en-US" sz="7999" b="1" spc="823"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教務長致詞</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4DDDE"/>
        </a:solidFill>
        <a:effectLst/>
      </p:bgPr>
    </p:bg>
    <p:spTree>
      <p:nvGrpSpPr>
        <p:cNvPr id="1" name=""/>
        <p:cNvGrpSpPr/>
        <p:nvPr/>
      </p:nvGrpSpPr>
      <p:grpSpPr>
        <a:xfrm>
          <a:off x="0" y="0"/>
          <a:ext cx="0" cy="0"/>
          <a:chOff x="0" y="0"/>
          <a:chExt cx="0" cy="0"/>
        </a:xfrm>
      </p:grpSpPr>
      <p:grpSp>
        <p:nvGrpSpPr>
          <p:cNvPr id="2" name="Group 2"/>
          <p:cNvGrpSpPr/>
          <p:nvPr/>
        </p:nvGrpSpPr>
        <p:grpSpPr>
          <a:xfrm>
            <a:off x="11450462" y="2674582"/>
            <a:ext cx="5262978" cy="4937836"/>
            <a:chOff x="0" y="0"/>
            <a:chExt cx="7017304" cy="6583782"/>
          </a:xfrm>
        </p:grpSpPr>
        <p:sp>
          <p:nvSpPr>
            <p:cNvPr id="3" name="Freeform 3"/>
            <p:cNvSpPr/>
            <p:nvPr/>
          </p:nvSpPr>
          <p:spPr>
            <a:xfrm>
              <a:off x="0" y="0"/>
              <a:ext cx="5024727" cy="6267136"/>
            </a:xfrm>
            <a:custGeom>
              <a:avLst/>
              <a:gdLst/>
              <a:ahLst/>
              <a:cxnLst/>
              <a:rect l="l" t="t" r="r" b="b"/>
              <a:pathLst>
                <a:path w="5024727" h="6267136">
                  <a:moveTo>
                    <a:pt x="0" y="0"/>
                  </a:moveTo>
                  <a:lnTo>
                    <a:pt x="5024727" y="0"/>
                  </a:lnTo>
                  <a:lnTo>
                    <a:pt x="5024727" y="6267136"/>
                  </a:lnTo>
                  <a:lnTo>
                    <a:pt x="0" y="6267136"/>
                  </a:lnTo>
                  <a:lnTo>
                    <a:pt x="0" y="0"/>
                  </a:lnTo>
                  <a:close/>
                </a:path>
              </a:pathLst>
            </a:custGeom>
            <a:blipFill>
              <a:blip r:embed="rId2">
                <a:extLst>
                  <a:ext uri="{96DAC541-7B7A-43D3-8B79-37D633B846F1}">
                    <asvg:svgBlip xmlns:asvg="http://schemas.microsoft.com/office/drawing/2016/SVG/main" r:embed="rId3"/>
                  </a:ext>
                </a:extLst>
              </a:blip>
              <a:stretch>
                <a:fillRect r="-33185"/>
              </a:stretch>
            </a:blipFill>
          </p:spPr>
        </p:sp>
        <p:sp>
          <p:nvSpPr>
            <p:cNvPr id="4" name="Freeform 4"/>
            <p:cNvSpPr/>
            <p:nvPr/>
          </p:nvSpPr>
          <p:spPr>
            <a:xfrm>
              <a:off x="4056735" y="5157326"/>
              <a:ext cx="2960569" cy="1426456"/>
            </a:xfrm>
            <a:custGeom>
              <a:avLst/>
              <a:gdLst/>
              <a:ahLst/>
              <a:cxnLst/>
              <a:rect l="l" t="t" r="r" b="b"/>
              <a:pathLst>
                <a:path w="2960569" h="1426456">
                  <a:moveTo>
                    <a:pt x="0" y="0"/>
                  </a:moveTo>
                  <a:lnTo>
                    <a:pt x="2960569" y="0"/>
                  </a:lnTo>
                  <a:lnTo>
                    <a:pt x="2960569" y="1426456"/>
                  </a:lnTo>
                  <a:lnTo>
                    <a:pt x="0" y="14264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4674240" y="3133568"/>
              <a:ext cx="1725559" cy="2222617"/>
            </a:xfrm>
            <a:custGeom>
              <a:avLst/>
              <a:gdLst/>
              <a:ahLst/>
              <a:cxnLst/>
              <a:rect l="l" t="t" r="r" b="b"/>
              <a:pathLst>
                <a:path w="1725559" h="2222617">
                  <a:moveTo>
                    <a:pt x="0" y="0"/>
                  </a:moveTo>
                  <a:lnTo>
                    <a:pt x="1725559" y="0"/>
                  </a:lnTo>
                  <a:lnTo>
                    <a:pt x="1725559" y="2222617"/>
                  </a:lnTo>
                  <a:lnTo>
                    <a:pt x="0" y="22226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
        <p:nvSpPr>
          <p:cNvPr id="7" name="TextBox 7"/>
          <p:cNvSpPr txBox="1"/>
          <p:nvPr/>
        </p:nvSpPr>
        <p:spPr>
          <a:xfrm>
            <a:off x="1695276" y="4605206"/>
            <a:ext cx="9125124" cy="2832827"/>
          </a:xfrm>
          <a:prstGeom prst="rect">
            <a:avLst/>
          </a:prstGeom>
        </p:spPr>
        <p:txBody>
          <a:bodyPr wrap="square" lIns="0" tIns="0" rIns="0" bIns="0" rtlCol="0" anchor="t">
            <a:spAutoFit/>
          </a:bodyPr>
          <a:lstStyle/>
          <a:p>
            <a:pPr algn="just">
              <a:lnSpc>
                <a:spcPts val="4493"/>
              </a:lnSpc>
            </a:pPr>
            <a:r>
              <a:rPr lang="en-US" sz="2995" spc="299" dirty="0">
                <a:solidFill>
                  <a:srgbClr val="2B4B82"/>
                </a:solidFill>
                <a:latin typeface="Noto Sans TC" panose="020B0200000000000000" pitchFamily="34" charset="-120"/>
                <a:ea typeface="Noto Sans TC" panose="020B0200000000000000" pitchFamily="34" charset="-120"/>
                <a:cs typeface="Noto Sans T Chinese"/>
                <a:sym typeface="Noto Sans T Chinese"/>
              </a:rPr>
              <a:t>以教育現場遇到之問題，透過課程設計、教材教法、或引入教具、科技媒體運用等方式，採取適當的研究方法與評量工作檢證成效。</a:t>
            </a:r>
          </a:p>
          <a:p>
            <a:pPr algn="just">
              <a:lnSpc>
                <a:spcPts val="4493"/>
              </a:lnSpc>
            </a:pPr>
            <a:endParaRPr lang="en-US" sz="2995" spc="299" dirty="0">
              <a:solidFill>
                <a:srgbClr val="2B4B82"/>
              </a:solidFill>
              <a:latin typeface="Noto Sans TC" panose="020B0200000000000000" pitchFamily="34" charset="-120"/>
              <a:ea typeface="Noto Sans TC" panose="020B0200000000000000" pitchFamily="34" charset="-120"/>
              <a:cs typeface="Noto Sans T Chinese"/>
              <a:sym typeface="Noto Sans T Chinese"/>
            </a:endParaRPr>
          </a:p>
          <a:p>
            <a:pPr algn="just">
              <a:lnSpc>
                <a:spcPts val="4493"/>
              </a:lnSpc>
            </a:pPr>
            <a:r>
              <a:rPr lang="en-US" sz="2995" spc="299" dirty="0">
                <a:solidFill>
                  <a:srgbClr val="2B4B82"/>
                </a:solidFill>
                <a:latin typeface="Noto Sans TC" panose="020B0200000000000000" pitchFamily="34" charset="-120"/>
                <a:ea typeface="Noto Sans TC" panose="020B0200000000000000" pitchFamily="34" charset="-120"/>
                <a:cs typeface="Noto Sans T Chinese"/>
                <a:sym typeface="Noto Sans T Chinese"/>
              </a:rPr>
              <a:t>此計畫目的在提升教學品質，促進學生學習成效</a:t>
            </a:r>
          </a:p>
        </p:txBody>
      </p:sp>
      <p:grpSp>
        <p:nvGrpSpPr>
          <p:cNvPr id="8" name="Group 8"/>
          <p:cNvGrpSpPr/>
          <p:nvPr/>
        </p:nvGrpSpPr>
        <p:grpSpPr>
          <a:xfrm>
            <a:off x="0" y="9376724"/>
            <a:ext cx="18288000" cy="910276"/>
            <a:chOff x="0" y="0"/>
            <a:chExt cx="4816593" cy="239744"/>
          </a:xfrm>
        </p:grpSpPr>
        <p:sp>
          <p:nvSpPr>
            <p:cNvPr id="9" name="Freeform 9"/>
            <p:cNvSpPr/>
            <p:nvPr/>
          </p:nvSpPr>
          <p:spPr>
            <a:xfrm>
              <a:off x="0" y="0"/>
              <a:ext cx="4816592" cy="239744"/>
            </a:xfrm>
            <a:custGeom>
              <a:avLst/>
              <a:gdLst/>
              <a:ahLst/>
              <a:cxnLst/>
              <a:rect l="l" t="t" r="r" b="b"/>
              <a:pathLst>
                <a:path w="4816592" h="239744">
                  <a:moveTo>
                    <a:pt x="0" y="0"/>
                  </a:moveTo>
                  <a:lnTo>
                    <a:pt x="4816592" y="0"/>
                  </a:lnTo>
                  <a:lnTo>
                    <a:pt x="4816592" y="239744"/>
                  </a:lnTo>
                  <a:lnTo>
                    <a:pt x="0" y="239744"/>
                  </a:lnTo>
                  <a:close/>
                </a:path>
              </a:pathLst>
            </a:custGeom>
            <a:solidFill>
              <a:srgbClr val="FEFEFE"/>
            </a:solidFill>
          </p:spPr>
        </p:sp>
        <p:sp>
          <p:nvSpPr>
            <p:cNvPr id="10" name="TextBox 10"/>
            <p:cNvSpPr txBox="1"/>
            <p:nvPr/>
          </p:nvSpPr>
          <p:spPr>
            <a:xfrm>
              <a:off x="0" y="-38100"/>
              <a:ext cx="4816593" cy="277844"/>
            </a:xfrm>
            <a:prstGeom prst="rect">
              <a:avLst/>
            </a:prstGeom>
          </p:spPr>
          <p:txBody>
            <a:bodyPr lIns="50800" tIns="50800" rIns="50800" bIns="50800" rtlCol="0" anchor="ctr"/>
            <a:lstStyle/>
            <a:p>
              <a:pPr algn="ctr">
                <a:lnSpc>
                  <a:spcPts val="2940"/>
                </a:lnSpc>
              </a:pPr>
              <a:endParaRPr dirty="0"/>
            </a:p>
          </p:txBody>
        </p:sp>
      </p:grpSp>
      <p:sp>
        <p:nvSpPr>
          <p:cNvPr id="11" name="TextBox 11"/>
          <p:cNvSpPr txBox="1"/>
          <p:nvPr/>
        </p:nvSpPr>
        <p:spPr>
          <a:xfrm>
            <a:off x="10080480" y="9537185"/>
            <a:ext cx="9980307" cy="437620"/>
          </a:xfrm>
          <a:prstGeom prst="rect">
            <a:avLst/>
          </a:prstGeom>
        </p:spPr>
        <p:txBody>
          <a:bodyPr lIns="0" tIns="0" rIns="0" bIns="0" rtlCol="0" anchor="t">
            <a:spAutoFit/>
          </a:bodyPr>
          <a:lstStyle/>
          <a:p>
            <a:pPr marL="0" lvl="0" indent="0" algn="l">
              <a:lnSpc>
                <a:spcPts val="3740"/>
              </a:lnSpc>
              <a:spcBef>
                <a:spcPct val="0"/>
              </a:spcBef>
            </a:pPr>
            <a:r>
              <a:rPr lang="en-US" sz="2672" spc="325" dirty="0">
                <a:solidFill>
                  <a:srgbClr val="2B4B82"/>
                </a:solidFill>
                <a:latin typeface="Noto Sans TC" panose="020B0200000000000000" pitchFamily="34" charset="-120"/>
                <a:ea typeface="Noto Sans TC" panose="020B0200000000000000" pitchFamily="34" charset="-120"/>
                <a:cs typeface="Noto Sans T Chinese"/>
                <a:sym typeface="Noto Sans T Chinese"/>
              </a:rPr>
              <a:t>114學年度_</a:t>
            </a:r>
            <a:r>
              <a:rPr lang="en-US" sz="2672" u="none" strike="noStrike" spc="325" dirty="0">
                <a:solidFill>
                  <a:srgbClr val="2B4B82"/>
                </a:solidFill>
                <a:latin typeface="Noto Sans TC" panose="020B0200000000000000" pitchFamily="34" charset="-120"/>
                <a:ea typeface="Noto Sans TC" panose="020B0200000000000000" pitchFamily="34" charset="-120"/>
                <a:cs typeface="Noto Sans T Chinese"/>
                <a:sym typeface="Noto Sans T Chinese"/>
              </a:rPr>
              <a:t>教學實踐研究計畫校內徵件說明會</a:t>
            </a:r>
          </a:p>
        </p:txBody>
      </p:sp>
      <p:grpSp>
        <p:nvGrpSpPr>
          <p:cNvPr id="12" name="Group 12"/>
          <p:cNvGrpSpPr/>
          <p:nvPr/>
        </p:nvGrpSpPr>
        <p:grpSpPr>
          <a:xfrm>
            <a:off x="11454980" y="555090"/>
            <a:ext cx="10749342" cy="947220"/>
            <a:chOff x="0" y="0"/>
            <a:chExt cx="14332456" cy="1262960"/>
          </a:xfrm>
        </p:grpSpPr>
        <p:grpSp>
          <p:nvGrpSpPr>
            <p:cNvPr id="13" name="Group 13"/>
            <p:cNvGrpSpPr/>
            <p:nvPr/>
          </p:nvGrpSpPr>
          <p:grpSpPr>
            <a:xfrm>
              <a:off x="0" y="0"/>
              <a:ext cx="14332456" cy="1262960"/>
              <a:chOff x="0" y="0"/>
              <a:chExt cx="2662240" cy="234594"/>
            </a:xfrm>
          </p:grpSpPr>
          <p:sp>
            <p:nvSpPr>
              <p:cNvPr id="14" name="Freeform 14"/>
              <p:cNvSpPr/>
              <p:nvPr/>
            </p:nvSpPr>
            <p:spPr>
              <a:xfrm>
                <a:off x="0" y="0"/>
                <a:ext cx="2662240" cy="234594"/>
              </a:xfrm>
              <a:custGeom>
                <a:avLst/>
                <a:gdLst/>
                <a:ahLst/>
                <a:cxnLst/>
                <a:rect l="l" t="t" r="r" b="b"/>
                <a:pathLst>
                  <a:path w="2662240" h="234594">
                    <a:moveTo>
                      <a:pt x="76591" y="0"/>
                    </a:moveTo>
                    <a:lnTo>
                      <a:pt x="2585650" y="0"/>
                    </a:lnTo>
                    <a:cubicBezTo>
                      <a:pt x="2627950" y="0"/>
                      <a:pt x="2662240" y="34291"/>
                      <a:pt x="2662240" y="76591"/>
                    </a:cubicBezTo>
                    <a:lnTo>
                      <a:pt x="2662240" y="158003"/>
                    </a:lnTo>
                    <a:cubicBezTo>
                      <a:pt x="2662240" y="178316"/>
                      <a:pt x="2654171" y="197797"/>
                      <a:pt x="2639807" y="212161"/>
                    </a:cubicBezTo>
                    <a:cubicBezTo>
                      <a:pt x="2625444" y="226524"/>
                      <a:pt x="2605963" y="234594"/>
                      <a:pt x="2585650" y="234594"/>
                    </a:cubicBezTo>
                    <a:lnTo>
                      <a:pt x="76591" y="234594"/>
                    </a:lnTo>
                    <a:cubicBezTo>
                      <a:pt x="34291" y="234594"/>
                      <a:pt x="0" y="200303"/>
                      <a:pt x="0" y="158003"/>
                    </a:cubicBezTo>
                    <a:lnTo>
                      <a:pt x="0" y="76591"/>
                    </a:lnTo>
                    <a:cubicBezTo>
                      <a:pt x="0" y="34291"/>
                      <a:pt x="34291" y="0"/>
                      <a:pt x="76591" y="0"/>
                    </a:cubicBezTo>
                    <a:close/>
                  </a:path>
                </a:pathLst>
              </a:custGeom>
              <a:solidFill>
                <a:srgbClr val="FEFEFE"/>
              </a:solidFill>
            </p:spPr>
          </p:sp>
          <p:sp>
            <p:nvSpPr>
              <p:cNvPr id="15" name="TextBox 15"/>
              <p:cNvSpPr txBox="1"/>
              <p:nvPr/>
            </p:nvSpPr>
            <p:spPr>
              <a:xfrm>
                <a:off x="0" y="-38100"/>
                <a:ext cx="2662240" cy="272694"/>
              </a:xfrm>
              <a:prstGeom prst="rect">
                <a:avLst/>
              </a:prstGeom>
            </p:spPr>
            <p:txBody>
              <a:bodyPr lIns="50800" tIns="50800" rIns="50800" bIns="50800" rtlCol="0" anchor="ctr"/>
              <a:lstStyle/>
              <a:p>
                <a:pPr algn="ctr">
                  <a:lnSpc>
                    <a:spcPts val="2940"/>
                  </a:lnSpc>
                </a:pPr>
                <a:endParaRPr dirty="0"/>
              </a:p>
            </p:txBody>
          </p:sp>
        </p:grpSp>
        <p:sp>
          <p:nvSpPr>
            <p:cNvPr id="16" name="Freeform 16"/>
            <p:cNvSpPr/>
            <p:nvPr/>
          </p:nvSpPr>
          <p:spPr>
            <a:xfrm>
              <a:off x="4309768" y="144757"/>
              <a:ext cx="4335728" cy="988670"/>
            </a:xfrm>
            <a:custGeom>
              <a:avLst/>
              <a:gdLst/>
              <a:ahLst/>
              <a:cxnLst/>
              <a:rect l="l" t="t" r="r" b="b"/>
              <a:pathLst>
                <a:path w="4335728" h="988670">
                  <a:moveTo>
                    <a:pt x="0" y="0"/>
                  </a:moveTo>
                  <a:lnTo>
                    <a:pt x="4335729" y="0"/>
                  </a:lnTo>
                  <a:lnTo>
                    <a:pt x="4335729" y="988670"/>
                  </a:lnTo>
                  <a:lnTo>
                    <a:pt x="0" y="988670"/>
                  </a:lnTo>
                  <a:lnTo>
                    <a:pt x="0" y="0"/>
                  </a:lnTo>
                  <a:close/>
                </a:path>
              </a:pathLst>
            </a:custGeom>
            <a:blipFill>
              <a:blip r:embed="rId8"/>
              <a:stretch>
                <a:fillRect/>
              </a:stretch>
            </a:blipFill>
          </p:spPr>
        </p:sp>
        <p:sp>
          <p:nvSpPr>
            <p:cNvPr id="17" name="Freeform 17"/>
            <p:cNvSpPr/>
            <p:nvPr/>
          </p:nvSpPr>
          <p:spPr>
            <a:xfrm>
              <a:off x="457076" y="91250"/>
              <a:ext cx="3499463" cy="1080459"/>
            </a:xfrm>
            <a:custGeom>
              <a:avLst/>
              <a:gdLst/>
              <a:ahLst/>
              <a:cxnLst/>
              <a:rect l="l" t="t" r="r" b="b"/>
              <a:pathLst>
                <a:path w="3499463" h="1080459">
                  <a:moveTo>
                    <a:pt x="0" y="0"/>
                  </a:moveTo>
                  <a:lnTo>
                    <a:pt x="3499463" y="0"/>
                  </a:lnTo>
                  <a:lnTo>
                    <a:pt x="3499463" y="1080459"/>
                  </a:lnTo>
                  <a:lnTo>
                    <a:pt x="0" y="1080459"/>
                  </a:lnTo>
                  <a:lnTo>
                    <a:pt x="0" y="0"/>
                  </a:lnTo>
                  <a:close/>
                </a:path>
              </a:pathLst>
            </a:custGeom>
            <a:blipFill>
              <a:blip r:embed="rId9"/>
              <a:stretch>
                <a:fillRect/>
              </a:stretch>
            </a:blipFill>
          </p:spPr>
        </p:sp>
      </p:grpSp>
      <p:sp>
        <p:nvSpPr>
          <p:cNvPr id="6" name="TextBox 17"/>
          <p:cNvSpPr txBox="1"/>
          <p:nvPr/>
        </p:nvSpPr>
        <p:spPr>
          <a:xfrm>
            <a:off x="1695275" y="2938316"/>
            <a:ext cx="8838867" cy="1311321"/>
          </a:xfrm>
          <a:prstGeom prst="rect">
            <a:avLst/>
          </a:prstGeom>
        </p:spPr>
        <p:txBody>
          <a:bodyPr lIns="0" tIns="0" rIns="0" bIns="0" rtlCol="0" anchor="t">
            <a:spAutoFit/>
          </a:bodyPr>
          <a:lstStyle/>
          <a:p>
            <a:pPr marL="0" lvl="0" indent="0" algn="l">
              <a:lnSpc>
                <a:spcPts val="11147"/>
              </a:lnSpc>
              <a:spcBef>
                <a:spcPct val="0"/>
              </a:spcBef>
            </a:pPr>
            <a:r>
              <a:rPr lang="en-US" sz="8000" b="1" u="none" strike="noStrike" spc="300" dirty="0">
                <a:solidFill>
                  <a:srgbClr val="2B4B82"/>
                </a:solidFill>
                <a:latin typeface="+mj-ea"/>
                <a:ea typeface="+mj-ea"/>
                <a:cs typeface="Noto Sans T Chinese Bold"/>
                <a:sym typeface="Noto Sans T Chinese Bold"/>
              </a:rPr>
              <a:t>計畫概述</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09664524"/>
              </p:ext>
            </p:extLst>
          </p:nvPr>
        </p:nvGraphicFramePr>
        <p:xfrm>
          <a:off x="763580" y="3704585"/>
          <a:ext cx="16760843" cy="6357514"/>
        </p:xfrm>
        <a:graphic>
          <a:graphicData uri="http://schemas.openxmlformats.org/drawingml/2006/table">
            <a:tbl>
              <a:tblPr/>
              <a:tblGrid>
                <a:gridCol w="8430205">
                  <a:extLst>
                    <a:ext uri="{9D8B030D-6E8A-4147-A177-3AD203B41FA5}">
                      <a16:colId xmlns:a16="http://schemas.microsoft.com/office/drawing/2014/main" val="20000"/>
                    </a:ext>
                  </a:extLst>
                </a:gridCol>
                <a:gridCol w="8330638">
                  <a:extLst>
                    <a:ext uri="{9D8B030D-6E8A-4147-A177-3AD203B41FA5}">
                      <a16:colId xmlns:a16="http://schemas.microsoft.com/office/drawing/2014/main" val="20001"/>
                    </a:ext>
                  </a:extLst>
                </a:gridCol>
              </a:tblGrid>
              <a:tr h="1440010">
                <a:tc>
                  <a:txBody>
                    <a:bodyPr/>
                    <a:lstStyle/>
                    <a:p>
                      <a:pPr algn="l">
                        <a:lnSpc>
                          <a:spcPts val="6360"/>
                        </a:lnSpc>
                        <a:defRPr/>
                      </a:pPr>
                      <a:r>
                        <a:rPr lang="en-US" sz="5300" b="1" spc="0" dirty="0">
                          <a:solidFill>
                            <a:srgbClr val="2B4B82"/>
                          </a:solidFill>
                          <a:latin typeface="+mn-ea"/>
                          <a:ea typeface="+mn-ea"/>
                          <a:cs typeface="王漢宗特黑體"/>
                          <a:sym typeface="王漢宗特黑體"/>
                        </a:rPr>
                        <a:t>專任人員(含專案人員)</a:t>
                      </a:r>
                      <a:endParaRPr lang="en-US" sz="1100" b="1" spc="0" dirty="0">
                        <a:latin typeface="+mn-ea"/>
                        <a:ea typeface="+mn-ea"/>
                      </a:endParaRPr>
                    </a:p>
                  </a:txBody>
                  <a:tcPr marL="190500" marR="190500" marT="190500" marB="1905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6360"/>
                        </a:lnSpc>
                        <a:defRPr/>
                      </a:pPr>
                      <a:r>
                        <a:rPr lang="en-US" sz="5300" b="1" spc="0" dirty="0">
                          <a:solidFill>
                            <a:srgbClr val="2B4B82"/>
                          </a:solidFill>
                          <a:latin typeface="+mn-ea"/>
                          <a:ea typeface="+mn-ea"/>
                          <a:cs typeface="王漢宗特黑體"/>
                          <a:sym typeface="王漢宗特黑體"/>
                        </a:rPr>
                        <a:t>醫院醫師</a:t>
                      </a:r>
                      <a:endParaRPr lang="en-US" sz="1100" b="1" spc="0" dirty="0">
                        <a:latin typeface="+mn-ea"/>
                        <a:ea typeface="+mn-ea"/>
                      </a:endParaRPr>
                    </a:p>
                  </a:txBody>
                  <a:tcPr marL="190500" marR="190500" marT="190500" marB="190500" anchor="ctr">
                    <a:lnL w="9525"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730908">
                <a:tc>
                  <a:txBody>
                    <a:bodyPr/>
                    <a:lstStyle/>
                    <a:p>
                      <a:pPr algn="just">
                        <a:lnSpc>
                          <a:spcPts val="5199"/>
                        </a:lnSpc>
                        <a:defRPr/>
                      </a:pPr>
                      <a:r>
                        <a:rPr lang="en-US" sz="2599" spc="0" dirty="0">
                          <a:solidFill>
                            <a:srgbClr val="2B4B82"/>
                          </a:solidFill>
                          <a:latin typeface="Noto Sans TC" panose="020B0200000000000000" pitchFamily="34" charset="-120"/>
                          <a:ea typeface="Noto Sans TC" panose="020B0200000000000000" pitchFamily="34" charset="-120"/>
                          <a:cs typeface="Noto Sans T Chinese"/>
                          <a:sym typeface="Noto Sans T Chinese"/>
                        </a:rPr>
                        <a:t>◆ 獲具教育部核發助理教授以上教師證書之教師。</a:t>
                      </a:r>
                      <a:endParaRPr lang="en-US" sz="1100" spc="0" dirty="0"/>
                    </a:p>
                    <a:p>
                      <a:pPr algn="just">
                        <a:lnSpc>
                          <a:spcPts val="5199"/>
                        </a:lnSpc>
                      </a:pPr>
                      <a:r>
                        <a:rPr lang="en-US" sz="2599" spc="0" dirty="0">
                          <a:solidFill>
                            <a:srgbClr val="2B4B82"/>
                          </a:solidFill>
                          <a:latin typeface="Noto Sans TC" panose="020B0200000000000000" pitchFamily="34" charset="-120"/>
                          <a:ea typeface="Noto Sans TC" panose="020B0200000000000000" pitchFamily="34" charset="-120"/>
                          <a:cs typeface="Noto Sans T Chinese"/>
                          <a:sym typeface="Noto Sans T Chinese"/>
                        </a:rPr>
                        <a:t>◆ 獲具教育部核發講師證書</a:t>
                      </a:r>
                      <a:r>
                        <a:rPr lang="zh-TW" altLang="en-US" sz="2599" spc="0" dirty="0">
                          <a:solidFill>
                            <a:srgbClr val="2B4B82"/>
                          </a:solidFill>
                          <a:latin typeface="Noto Sans TC" panose="020B0200000000000000" pitchFamily="34" charset="-120"/>
                          <a:ea typeface="Noto Sans TC" panose="020B0200000000000000" pitchFamily="34" charset="-120"/>
                          <a:cs typeface="Noto Sans T Chinese"/>
                          <a:sym typeface="Noto Sans T Chinese"/>
                        </a:rPr>
                        <a:t>，</a:t>
                      </a:r>
                      <a:r>
                        <a:rPr lang="en-US" sz="2599" spc="0" dirty="0">
                          <a:solidFill>
                            <a:srgbClr val="2B4B82"/>
                          </a:solidFill>
                          <a:latin typeface="Noto Sans TC" panose="020B0200000000000000" pitchFamily="34" charset="-120"/>
                          <a:ea typeface="Noto Sans TC" panose="020B0200000000000000" pitchFamily="34" charset="-120"/>
                          <a:cs typeface="Noto Sans T Chinese"/>
                          <a:sym typeface="Noto Sans T Chinese"/>
                        </a:rPr>
                        <a:t>具有教學成果對外發表</a:t>
                      </a:r>
                    </a:p>
                    <a:p>
                      <a:pPr algn="just">
                        <a:lnSpc>
                          <a:spcPts val="5199"/>
                        </a:lnSpc>
                      </a:pPr>
                      <a:r>
                        <a:rPr lang="en-US" sz="2599" spc="0" dirty="0">
                          <a:solidFill>
                            <a:srgbClr val="2B4B82"/>
                          </a:solidFill>
                          <a:latin typeface="Noto Sans TC" panose="020B0200000000000000" pitchFamily="34" charset="-120"/>
                          <a:ea typeface="Noto Sans TC" panose="020B0200000000000000" pitchFamily="34" charset="-120"/>
                          <a:cs typeface="Noto Sans T Chinese"/>
                          <a:sym typeface="Noto Sans T Chinese"/>
                        </a:rPr>
                        <a:t>     或曾獲校內外與教學成就相關獎項者。</a:t>
                      </a:r>
                    </a:p>
                    <a:p>
                      <a:pPr algn="just">
                        <a:lnSpc>
                          <a:spcPts val="5199"/>
                        </a:lnSpc>
                      </a:pPr>
                      <a:r>
                        <a:rPr lang="en-US" sz="2599" spc="0" dirty="0">
                          <a:solidFill>
                            <a:srgbClr val="2B4B82"/>
                          </a:solidFill>
                          <a:latin typeface="Noto Sans TC" panose="020B0200000000000000" pitchFamily="34" charset="-120"/>
                          <a:ea typeface="Noto Sans TC" panose="020B0200000000000000" pitchFamily="34" charset="-120"/>
                          <a:cs typeface="Noto Sans T Chinese"/>
                          <a:sym typeface="Noto Sans T Chinese"/>
                        </a:rPr>
                        <a:t>◆ 獲經學校聘任為專業技術人員、專業及技術教師。</a:t>
                      </a:r>
                    </a:p>
                  </a:txBody>
                  <a:tcPr marL="190500" marR="190500" marT="190500" marB="1905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5199"/>
                        </a:lnSpc>
                        <a:defRPr/>
                      </a:pPr>
                      <a:r>
                        <a:rPr lang="en-US" sz="2599" spc="0" dirty="0">
                          <a:solidFill>
                            <a:srgbClr val="2B4B82"/>
                          </a:solidFill>
                          <a:latin typeface="Noto Sans TC" panose="020B0200000000000000" pitchFamily="34" charset="-120"/>
                          <a:ea typeface="Noto Sans TC" panose="020B0200000000000000" pitchFamily="34" charset="-120"/>
                          <a:cs typeface="Noto Sans T Chinese"/>
                          <a:sym typeface="Noto Sans T Chinese"/>
                        </a:rPr>
                        <a:t>◆ 係指符合教育人員任用條例施行細則第11條第2項及第3項規定，其聘任、升等審查基準與程序、課程負擔及教師評鑑等，經申請學校比照專任教師辦理，並納入校內章則規範，且未支給兼任教師薪資者，報本部審查同意後，其辦理教師資格審查時，得以專任教師年資採計者。</a:t>
                      </a:r>
                      <a:endParaRPr lang="en-US" sz="1100" spc="0" dirty="0"/>
                    </a:p>
                    <a:p>
                      <a:pPr algn="just">
                        <a:lnSpc>
                          <a:spcPts val="5199"/>
                        </a:lnSpc>
                      </a:pPr>
                      <a:r>
                        <a:rPr lang="en-US" sz="2599" spc="0" dirty="0">
                          <a:solidFill>
                            <a:srgbClr val="2B4B82"/>
                          </a:solidFill>
                          <a:latin typeface="Noto Sans TC" panose="020B0200000000000000" pitchFamily="34" charset="-120"/>
                          <a:ea typeface="Noto Sans TC" panose="020B0200000000000000" pitchFamily="34" charset="-120"/>
                          <a:cs typeface="Noto Sans T Chinese"/>
                          <a:sym typeface="Noto Sans T Chinese"/>
                        </a:rPr>
                        <a:t>◆ 且應具教師資格證書。</a:t>
                      </a:r>
                    </a:p>
                  </a:txBody>
                  <a:tcPr marL="190500" marR="190500" marT="190500" marB="190500">
                    <a:lnL w="9525" cap="flat" cmpd="sng" algn="ctr">
                      <a:noFill/>
                      <a:prstDash val="solid"/>
                      <a:round/>
                      <a:headEnd type="none" w="med" len="med"/>
                      <a:tailEnd type="none" w="med" len="med"/>
                    </a:lnL>
                    <a:lnR w="57150" cap="flat" cmpd="sng" algn="ctr">
                      <a:noFill/>
                      <a:prstDash val="solid"/>
                      <a:round/>
                      <a:headEnd type="none" w="med" len="med"/>
                      <a:tailEnd type="none" w="med" len="med"/>
                    </a:lnR>
                    <a:lnT w="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3" name="TextBox 17"/>
          <p:cNvSpPr txBox="1"/>
          <p:nvPr/>
        </p:nvSpPr>
        <p:spPr>
          <a:xfrm>
            <a:off x="876155" y="2281301"/>
            <a:ext cx="6480558" cy="1105086"/>
          </a:xfrm>
          <a:prstGeom prst="rect">
            <a:avLst/>
          </a:prstGeom>
        </p:spPr>
        <p:txBody>
          <a:bodyPr lIns="0" tIns="0" rIns="0" bIns="0" rtlCol="0" anchor="t">
            <a:spAutoFit/>
          </a:bodyPr>
          <a:lstStyle/>
          <a:p>
            <a:pPr marL="0" lvl="0" indent="0">
              <a:lnSpc>
                <a:spcPts val="8658"/>
              </a:lnSpc>
              <a:spcBef>
                <a:spcPct val="0"/>
              </a:spcBef>
            </a:pPr>
            <a:r>
              <a:rPr lang="en-US" sz="8000" b="1" u="none" strike="noStrike" spc="300"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計畫申請條件</a:t>
            </a:r>
          </a:p>
        </p:txBody>
      </p:sp>
      <p:grpSp>
        <p:nvGrpSpPr>
          <p:cNvPr id="7" name="Group 2">
            <a:extLst>
              <a:ext uri="{FF2B5EF4-FFF2-40B4-BE49-F238E27FC236}">
                <a16:creationId xmlns:a16="http://schemas.microsoft.com/office/drawing/2014/main" id="{D75646F9-8DDF-4690-A45D-7C381E32D22D}"/>
              </a:ext>
            </a:extLst>
          </p:cNvPr>
          <p:cNvGrpSpPr/>
          <p:nvPr/>
        </p:nvGrpSpPr>
        <p:grpSpPr>
          <a:xfrm>
            <a:off x="9601200" y="-3009900"/>
            <a:ext cx="9504731" cy="7869807"/>
            <a:chOff x="9465922" y="-2589156"/>
            <a:chExt cx="9504731" cy="7869807"/>
          </a:xfrm>
        </p:grpSpPr>
        <p:sp>
          <p:nvSpPr>
            <p:cNvPr id="4" name="Freeform 4"/>
            <p:cNvSpPr/>
            <p:nvPr/>
          </p:nvSpPr>
          <p:spPr>
            <a:xfrm>
              <a:off x="14259696" y="2368423"/>
              <a:ext cx="4710957" cy="2912228"/>
            </a:xfrm>
            <a:custGeom>
              <a:avLst/>
              <a:gdLst/>
              <a:ahLst/>
              <a:cxnLst/>
              <a:rect l="l" t="t" r="r" b="b"/>
              <a:pathLst>
                <a:path w="4710957" h="2912228">
                  <a:moveTo>
                    <a:pt x="0" y="0"/>
                  </a:moveTo>
                  <a:lnTo>
                    <a:pt x="4710957" y="0"/>
                  </a:lnTo>
                  <a:lnTo>
                    <a:pt x="4710957" y="2912228"/>
                  </a:lnTo>
                  <a:lnTo>
                    <a:pt x="0" y="2912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flipH="1">
              <a:off x="15551202" y="496612"/>
              <a:ext cx="2127945" cy="1307719"/>
            </a:xfrm>
            <a:custGeom>
              <a:avLst/>
              <a:gdLst/>
              <a:ahLst/>
              <a:cxnLst/>
              <a:rect l="l" t="t" r="r" b="b"/>
              <a:pathLst>
                <a:path w="2127945" h="1307719">
                  <a:moveTo>
                    <a:pt x="2127945" y="0"/>
                  </a:moveTo>
                  <a:lnTo>
                    <a:pt x="0" y="0"/>
                  </a:lnTo>
                  <a:lnTo>
                    <a:pt x="0" y="1307719"/>
                  </a:lnTo>
                  <a:lnTo>
                    <a:pt x="2127945" y="1307719"/>
                  </a:lnTo>
                  <a:lnTo>
                    <a:pt x="2127945"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9465922" y="-2589156"/>
              <a:ext cx="5490045" cy="5729649"/>
            </a:xfrm>
            <a:custGeom>
              <a:avLst/>
              <a:gdLst/>
              <a:ahLst/>
              <a:cxnLst/>
              <a:rect l="l" t="t" r="r" b="b"/>
              <a:pathLst>
                <a:path w="5490045" h="5729649">
                  <a:moveTo>
                    <a:pt x="0" y="0"/>
                  </a:moveTo>
                  <a:lnTo>
                    <a:pt x="5490045" y="0"/>
                  </a:lnTo>
                  <a:lnTo>
                    <a:pt x="5490045" y="5729649"/>
                  </a:lnTo>
                  <a:lnTo>
                    <a:pt x="0" y="57296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076325" y="955241"/>
            <a:ext cx="16135350" cy="1359846"/>
          </a:xfrm>
          <a:prstGeom prst="rect">
            <a:avLst/>
          </a:prstGeom>
        </p:spPr>
        <p:txBody>
          <a:bodyPr lIns="0" tIns="0" rIns="0" bIns="0" rtlCol="0" anchor="t">
            <a:spAutoFit/>
          </a:bodyPr>
          <a:lstStyle/>
          <a:p>
            <a:pPr marL="0" lvl="0" indent="0" algn="ctr">
              <a:lnSpc>
                <a:spcPts val="11147"/>
              </a:lnSpc>
              <a:spcBef>
                <a:spcPct val="0"/>
              </a:spcBef>
            </a:pPr>
            <a:r>
              <a:rPr lang="en-US" sz="8000" b="1" u="none" strike="noStrike" spc="300"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計畫申請類別-</a:t>
            </a:r>
            <a:r>
              <a:rPr lang="en-US" sz="8000" b="1" u="none" strike="noStrike" spc="300" dirty="0">
                <a:solidFill>
                  <a:srgbClr val="E57777"/>
                </a:solidFill>
                <a:latin typeface="Noto Sans TC" panose="020B0200000000000000" pitchFamily="34" charset="-120"/>
                <a:ea typeface="Noto Sans TC" panose="020B0200000000000000" pitchFamily="34" charset="-120"/>
                <a:cs typeface="Noto Sans T Chinese Bold"/>
                <a:sym typeface="Noto Sans T Chinese Bold"/>
              </a:rPr>
              <a:t>10學門</a:t>
            </a:r>
          </a:p>
        </p:txBody>
      </p:sp>
      <p:sp>
        <p:nvSpPr>
          <p:cNvPr id="8" name="AutoShape 8">
            <a:extLst>
              <a:ext uri="{C183D7F6-B498-43B3-948B-1728B52AA6E4}">
                <adec:decorative xmlns:adec="http://schemas.microsoft.com/office/drawing/2017/decorative" val="1"/>
              </a:ext>
            </a:extLst>
          </p:cNvPr>
          <p:cNvSpPr/>
          <p:nvPr/>
        </p:nvSpPr>
        <p:spPr>
          <a:xfrm>
            <a:off x="2804010" y="3669084"/>
            <a:ext cx="2494461" cy="0"/>
          </a:xfrm>
          <a:prstGeom prst="line">
            <a:avLst/>
          </a:prstGeom>
          <a:ln w="28575" cap="flat">
            <a:solidFill>
              <a:srgbClr val="31356E"/>
            </a:solidFill>
            <a:prstDash val="solid"/>
            <a:headEnd type="none" w="sm" len="sm"/>
            <a:tailEnd type="none" w="sm" len="sm"/>
          </a:ln>
        </p:spPr>
      </p:sp>
      <p:sp>
        <p:nvSpPr>
          <p:cNvPr id="9" name="AutoShape 9">
            <a:extLst>
              <a:ext uri="{C183D7F6-B498-43B3-948B-1728B52AA6E4}">
                <adec:decorative xmlns:adec="http://schemas.microsoft.com/office/drawing/2017/decorative" val="1"/>
              </a:ext>
            </a:extLst>
          </p:cNvPr>
          <p:cNvSpPr/>
          <p:nvPr/>
        </p:nvSpPr>
        <p:spPr>
          <a:xfrm>
            <a:off x="6199183" y="3669084"/>
            <a:ext cx="2494461" cy="0"/>
          </a:xfrm>
          <a:prstGeom prst="line">
            <a:avLst/>
          </a:prstGeom>
          <a:ln w="28575" cap="flat">
            <a:solidFill>
              <a:srgbClr val="31356E"/>
            </a:solidFill>
            <a:prstDash val="solid"/>
            <a:headEnd type="none" w="sm" len="sm"/>
            <a:tailEnd type="none" w="sm" len="sm"/>
          </a:ln>
        </p:spPr>
      </p:sp>
      <p:sp>
        <p:nvSpPr>
          <p:cNvPr id="10" name="AutoShape 10">
            <a:extLst>
              <a:ext uri="{C183D7F6-B498-43B3-948B-1728B52AA6E4}">
                <adec:decorative xmlns:adec="http://schemas.microsoft.com/office/drawing/2017/decorative" val="1"/>
              </a:ext>
            </a:extLst>
          </p:cNvPr>
          <p:cNvSpPr/>
          <p:nvPr/>
        </p:nvSpPr>
        <p:spPr>
          <a:xfrm>
            <a:off x="9594356" y="3669084"/>
            <a:ext cx="2494461" cy="0"/>
          </a:xfrm>
          <a:prstGeom prst="line">
            <a:avLst/>
          </a:prstGeom>
          <a:ln w="28575" cap="flat">
            <a:solidFill>
              <a:srgbClr val="31356E"/>
            </a:solidFill>
            <a:prstDash val="solid"/>
            <a:headEnd type="none" w="sm" len="sm"/>
            <a:tailEnd type="none" w="sm" len="sm"/>
          </a:ln>
        </p:spPr>
      </p:sp>
      <p:sp>
        <p:nvSpPr>
          <p:cNvPr id="11" name="AutoShape 11">
            <a:extLst>
              <a:ext uri="{C183D7F6-B498-43B3-948B-1728B52AA6E4}">
                <adec:decorative xmlns:adec="http://schemas.microsoft.com/office/drawing/2017/decorative" val="1"/>
              </a:ext>
            </a:extLst>
          </p:cNvPr>
          <p:cNvSpPr/>
          <p:nvPr/>
        </p:nvSpPr>
        <p:spPr>
          <a:xfrm>
            <a:off x="12989529" y="3669084"/>
            <a:ext cx="2494461" cy="0"/>
          </a:xfrm>
          <a:prstGeom prst="line">
            <a:avLst/>
          </a:prstGeom>
          <a:ln w="28575" cap="flat">
            <a:solidFill>
              <a:srgbClr val="31356E"/>
            </a:solidFill>
            <a:prstDash val="solid"/>
            <a:headEnd type="none" w="sm" len="sm"/>
            <a:tailEnd type="none" w="sm" len="sm"/>
          </a:ln>
        </p:spPr>
      </p:sp>
      <p:grpSp>
        <p:nvGrpSpPr>
          <p:cNvPr id="70" name="群組 69">
            <a:extLst>
              <a:ext uri="{FF2B5EF4-FFF2-40B4-BE49-F238E27FC236}">
                <a16:creationId xmlns:a16="http://schemas.microsoft.com/office/drawing/2014/main" id="{EEDAE0C1-3E4C-46B7-940F-249A34ED2FBC}"/>
              </a:ext>
            </a:extLst>
          </p:cNvPr>
          <p:cNvGrpSpPr/>
          <p:nvPr/>
        </p:nvGrpSpPr>
        <p:grpSpPr>
          <a:xfrm>
            <a:off x="1123950" y="3196870"/>
            <a:ext cx="2459408" cy="1990373"/>
            <a:chOff x="1123950" y="3196870"/>
            <a:chExt cx="2459408" cy="1990373"/>
          </a:xfrm>
        </p:grpSpPr>
        <p:sp>
          <p:nvSpPr>
            <p:cNvPr id="4" name="TextBox 4"/>
            <p:cNvSpPr txBox="1"/>
            <p:nvPr/>
          </p:nvSpPr>
          <p:spPr>
            <a:xfrm>
              <a:off x="1123950" y="4658922"/>
              <a:ext cx="2459408" cy="528321"/>
            </a:xfrm>
            <a:prstGeom prst="rect">
              <a:avLst/>
            </a:prstGeom>
          </p:spPr>
          <p:txBody>
            <a:bodyPr lIns="0" tIns="0" rIns="0" bIns="0" rtlCol="0" anchor="t">
              <a:spAutoFit/>
            </a:bodyPr>
            <a:lstStyle/>
            <a:p>
              <a:pPr marL="0" lvl="0" indent="0" algn="ctr">
                <a:lnSpc>
                  <a:spcPts val="4479"/>
                </a:lnSpc>
                <a:spcBef>
                  <a:spcPct val="0"/>
                </a:spcBef>
              </a:pPr>
              <a:r>
                <a:rPr lang="en-US" sz="3199" b="1" u="none" strike="noStrike" spc="319"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通識(體育)</a:t>
              </a:r>
            </a:p>
          </p:txBody>
        </p:sp>
        <p:grpSp>
          <p:nvGrpSpPr>
            <p:cNvPr id="55" name="群組 54">
              <a:extLst>
                <a:ext uri="{FF2B5EF4-FFF2-40B4-BE49-F238E27FC236}">
                  <a16:creationId xmlns:a16="http://schemas.microsoft.com/office/drawing/2014/main" id="{F49C94D8-B3DF-4F53-BADF-E32B3C95E1CF}"/>
                </a:ext>
              </a:extLst>
            </p:cNvPr>
            <p:cNvGrpSpPr/>
            <p:nvPr/>
          </p:nvGrpSpPr>
          <p:grpSpPr>
            <a:xfrm>
              <a:off x="1903298" y="3196870"/>
              <a:ext cx="900712" cy="967134"/>
              <a:chOff x="1903298" y="3196870"/>
              <a:chExt cx="900712" cy="967134"/>
            </a:xfrm>
          </p:grpSpPr>
          <p:sp>
            <p:nvSpPr>
              <p:cNvPr id="13" name="Freeform 13">
                <a:extLst>
                  <a:ext uri="{C183D7F6-B498-43B3-948B-1728B52AA6E4}">
                    <adec:decorative xmlns:adec="http://schemas.microsoft.com/office/drawing/2017/decorative" val="1"/>
                  </a:ext>
                </a:extLst>
              </p:cNvPr>
              <p:cNvSpPr/>
              <p:nvPr/>
            </p:nvSpPr>
            <p:spPr>
              <a:xfrm>
                <a:off x="1903298" y="3227072"/>
                <a:ext cx="900712" cy="884024"/>
              </a:xfrm>
              <a:custGeom>
                <a:avLst/>
                <a:gdLst/>
                <a:ahLst/>
                <a:cxnLst/>
                <a:rect l="l" t="t" r="r" b="b"/>
                <a:pathLst>
                  <a:path w="825825" h="810524">
                    <a:moveTo>
                      <a:pt x="405262" y="0"/>
                    </a:moveTo>
                    <a:lnTo>
                      <a:pt x="420563" y="0"/>
                    </a:lnTo>
                    <a:cubicBezTo>
                      <a:pt x="644383" y="0"/>
                      <a:pt x="825825" y="181442"/>
                      <a:pt x="825825" y="405262"/>
                    </a:cubicBezTo>
                    <a:lnTo>
                      <a:pt x="825825" y="405262"/>
                    </a:lnTo>
                    <a:cubicBezTo>
                      <a:pt x="825825" y="512744"/>
                      <a:pt x="783127" y="615824"/>
                      <a:pt x="707126" y="691826"/>
                    </a:cubicBezTo>
                    <a:cubicBezTo>
                      <a:pt x="631125" y="767827"/>
                      <a:pt x="528045" y="810524"/>
                      <a:pt x="420563" y="810524"/>
                    </a:cubicBezTo>
                    <a:lnTo>
                      <a:pt x="405262" y="810524"/>
                    </a:lnTo>
                    <a:cubicBezTo>
                      <a:pt x="297780" y="810524"/>
                      <a:pt x="194700" y="767827"/>
                      <a:pt x="118698" y="691826"/>
                    </a:cubicBezTo>
                    <a:cubicBezTo>
                      <a:pt x="42697" y="615824"/>
                      <a:pt x="0" y="512744"/>
                      <a:pt x="0" y="405262"/>
                    </a:cubicBezTo>
                    <a:lnTo>
                      <a:pt x="0" y="405262"/>
                    </a:lnTo>
                    <a:cubicBezTo>
                      <a:pt x="0" y="297780"/>
                      <a:pt x="42697" y="194700"/>
                      <a:pt x="118698" y="118698"/>
                    </a:cubicBezTo>
                    <a:cubicBezTo>
                      <a:pt x="194700" y="42697"/>
                      <a:pt x="297780" y="0"/>
                      <a:pt x="405262" y="0"/>
                    </a:cubicBezTo>
                    <a:close/>
                  </a:path>
                </a:pathLst>
              </a:custGeom>
              <a:solidFill>
                <a:srgbClr val="94DDDE"/>
              </a:solidFill>
            </p:spPr>
          </p:sp>
          <p:sp>
            <p:nvSpPr>
              <p:cNvPr id="14" name="TextBox 14"/>
              <p:cNvSpPr txBox="1"/>
              <p:nvPr/>
            </p:nvSpPr>
            <p:spPr>
              <a:xfrm>
                <a:off x="2162303" y="3196870"/>
                <a:ext cx="458902" cy="967134"/>
              </a:xfrm>
              <a:prstGeom prst="rect">
                <a:avLst/>
              </a:prstGeom>
            </p:spPr>
            <p:txBody>
              <a:bodyPr lIns="0" tIns="0" rIns="0" bIns="0" rtlCol="0" anchor="ctr"/>
              <a:lstStyle/>
              <a:p>
                <a:pPr marL="0" lvl="0" indent="0" algn="ctr">
                  <a:lnSpc>
                    <a:spcPts val="6160"/>
                  </a:lnSpc>
                  <a:spcBef>
                    <a:spcPct val="0"/>
                  </a:spcBef>
                </a:pPr>
                <a:r>
                  <a:rPr lang="en-US" sz="5400" b="1" u="none" spc="752" dirty="0">
                    <a:solidFill>
                      <a:srgbClr val="2B4B82"/>
                    </a:solidFill>
                    <a:latin typeface="Noto Sans TC" panose="020B0200000000000000" pitchFamily="34" charset="-120"/>
                    <a:ea typeface="Noto Sans TC" panose="020B0200000000000000" pitchFamily="34" charset="-120"/>
                    <a:cs typeface="Clear Sans Bold"/>
                    <a:sym typeface="Clear Sans Bold"/>
                  </a:rPr>
                  <a:t>1</a:t>
                </a:r>
              </a:p>
            </p:txBody>
          </p:sp>
        </p:grpSp>
      </p:grpSp>
      <p:grpSp>
        <p:nvGrpSpPr>
          <p:cNvPr id="72" name="群組 71">
            <a:extLst>
              <a:ext uri="{FF2B5EF4-FFF2-40B4-BE49-F238E27FC236}">
                <a16:creationId xmlns:a16="http://schemas.microsoft.com/office/drawing/2014/main" id="{38226BF6-C169-4C05-A170-B8FC8AEB521C}"/>
              </a:ext>
            </a:extLst>
          </p:cNvPr>
          <p:cNvGrpSpPr/>
          <p:nvPr/>
        </p:nvGrpSpPr>
        <p:grpSpPr>
          <a:xfrm>
            <a:off x="4547992" y="3193271"/>
            <a:ext cx="2401669" cy="1993972"/>
            <a:chOff x="4547992" y="3193271"/>
            <a:chExt cx="2401669" cy="1993972"/>
          </a:xfrm>
        </p:grpSpPr>
        <p:sp>
          <p:nvSpPr>
            <p:cNvPr id="3" name="TextBox 3"/>
            <p:cNvSpPr txBox="1"/>
            <p:nvPr/>
          </p:nvSpPr>
          <p:spPr>
            <a:xfrm>
              <a:off x="4547992" y="4658922"/>
              <a:ext cx="2401669" cy="528321"/>
            </a:xfrm>
            <a:prstGeom prst="rect">
              <a:avLst/>
            </a:prstGeom>
          </p:spPr>
          <p:txBody>
            <a:bodyPr lIns="0" tIns="0" rIns="0" bIns="0" rtlCol="0" anchor="t">
              <a:spAutoFit/>
            </a:bodyPr>
            <a:lstStyle/>
            <a:p>
              <a:pPr marL="0" lvl="0" indent="0" algn="ctr">
                <a:lnSpc>
                  <a:spcPts val="4479"/>
                </a:lnSpc>
                <a:spcBef>
                  <a:spcPct val="0"/>
                </a:spcBef>
              </a:pPr>
              <a:r>
                <a:rPr lang="en-US" sz="3199" b="1" u="none" strike="noStrike" spc="319"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教育</a:t>
              </a:r>
            </a:p>
          </p:txBody>
        </p:sp>
        <p:grpSp>
          <p:nvGrpSpPr>
            <p:cNvPr id="56" name="群組 55">
              <a:extLst>
                <a:ext uri="{FF2B5EF4-FFF2-40B4-BE49-F238E27FC236}">
                  <a16:creationId xmlns:a16="http://schemas.microsoft.com/office/drawing/2014/main" id="{269BD843-5545-40FD-9922-D4E1E8537846}"/>
                </a:ext>
              </a:extLst>
            </p:cNvPr>
            <p:cNvGrpSpPr/>
            <p:nvPr/>
          </p:nvGrpSpPr>
          <p:grpSpPr>
            <a:xfrm>
              <a:off x="5298471" y="3193271"/>
              <a:ext cx="967233" cy="967134"/>
              <a:chOff x="5298471" y="3193271"/>
              <a:chExt cx="967233" cy="967134"/>
            </a:xfrm>
          </p:grpSpPr>
          <p:sp>
            <p:nvSpPr>
              <p:cNvPr id="16" name="Freeform 16">
                <a:extLst>
                  <a:ext uri="{C183D7F6-B498-43B3-948B-1728B52AA6E4}">
                    <adec:decorative xmlns:adec="http://schemas.microsoft.com/office/drawing/2017/decorative" val="1"/>
                  </a:ext>
                </a:extLst>
              </p:cNvPr>
              <p:cNvSpPr/>
              <p:nvPr/>
            </p:nvSpPr>
            <p:spPr>
              <a:xfrm>
                <a:off x="5298471" y="3227072"/>
                <a:ext cx="900712" cy="884024"/>
              </a:xfrm>
              <a:custGeom>
                <a:avLst/>
                <a:gdLst/>
                <a:ahLst/>
                <a:cxnLst/>
                <a:rect l="l" t="t" r="r" b="b"/>
                <a:pathLst>
                  <a:path w="825825" h="810524">
                    <a:moveTo>
                      <a:pt x="405262" y="0"/>
                    </a:moveTo>
                    <a:lnTo>
                      <a:pt x="420563" y="0"/>
                    </a:lnTo>
                    <a:cubicBezTo>
                      <a:pt x="644383" y="0"/>
                      <a:pt x="825825" y="181442"/>
                      <a:pt x="825825" y="405262"/>
                    </a:cubicBezTo>
                    <a:lnTo>
                      <a:pt x="825825" y="405262"/>
                    </a:lnTo>
                    <a:cubicBezTo>
                      <a:pt x="825825" y="512744"/>
                      <a:pt x="783127" y="615824"/>
                      <a:pt x="707126" y="691826"/>
                    </a:cubicBezTo>
                    <a:cubicBezTo>
                      <a:pt x="631125" y="767827"/>
                      <a:pt x="528045" y="810524"/>
                      <a:pt x="420563" y="810524"/>
                    </a:cubicBezTo>
                    <a:lnTo>
                      <a:pt x="405262" y="810524"/>
                    </a:lnTo>
                    <a:cubicBezTo>
                      <a:pt x="297780" y="810524"/>
                      <a:pt x="194700" y="767827"/>
                      <a:pt x="118698" y="691826"/>
                    </a:cubicBezTo>
                    <a:cubicBezTo>
                      <a:pt x="42697" y="615824"/>
                      <a:pt x="0" y="512744"/>
                      <a:pt x="0" y="405262"/>
                    </a:cubicBezTo>
                    <a:lnTo>
                      <a:pt x="0" y="405262"/>
                    </a:lnTo>
                    <a:cubicBezTo>
                      <a:pt x="0" y="297780"/>
                      <a:pt x="42697" y="194700"/>
                      <a:pt x="118698" y="118698"/>
                    </a:cubicBezTo>
                    <a:cubicBezTo>
                      <a:pt x="194700" y="42697"/>
                      <a:pt x="297780" y="0"/>
                      <a:pt x="405262" y="0"/>
                    </a:cubicBezTo>
                    <a:close/>
                  </a:path>
                </a:pathLst>
              </a:custGeom>
              <a:solidFill>
                <a:srgbClr val="94DDDE"/>
              </a:solidFill>
            </p:spPr>
          </p:sp>
          <p:sp>
            <p:nvSpPr>
              <p:cNvPr id="17" name="TextBox 17"/>
              <p:cNvSpPr txBox="1"/>
              <p:nvPr/>
            </p:nvSpPr>
            <p:spPr>
              <a:xfrm>
                <a:off x="5364992" y="3193271"/>
                <a:ext cx="900712" cy="967134"/>
              </a:xfrm>
              <a:prstGeom prst="rect">
                <a:avLst/>
              </a:prstGeom>
            </p:spPr>
            <p:txBody>
              <a:bodyPr lIns="0" tIns="0" rIns="0" bIns="0" rtlCol="0" anchor="ctr"/>
              <a:lstStyle/>
              <a:p>
                <a:pPr marL="0" lvl="0" indent="0" algn="ctr">
                  <a:lnSpc>
                    <a:spcPts val="6160"/>
                  </a:lnSpc>
                  <a:spcBef>
                    <a:spcPct val="0"/>
                  </a:spcBef>
                </a:pPr>
                <a:r>
                  <a:rPr lang="en-US" sz="5400" b="1" spc="752" dirty="0">
                    <a:solidFill>
                      <a:srgbClr val="2B4B82"/>
                    </a:solidFill>
                    <a:latin typeface="Noto Sans TC" panose="020B0200000000000000" pitchFamily="34" charset="-120"/>
                    <a:ea typeface="Noto Sans TC" panose="020B0200000000000000" pitchFamily="34" charset="-120"/>
                    <a:cs typeface="Clear Sans Bold"/>
                    <a:sym typeface="Clear Sans Bold"/>
                  </a:rPr>
                  <a:t>2</a:t>
                </a:r>
              </a:p>
            </p:txBody>
          </p:sp>
        </p:grpSp>
      </p:grpSp>
      <p:grpSp>
        <p:nvGrpSpPr>
          <p:cNvPr id="73" name="群組 72">
            <a:extLst>
              <a:ext uri="{FF2B5EF4-FFF2-40B4-BE49-F238E27FC236}">
                <a16:creationId xmlns:a16="http://schemas.microsoft.com/office/drawing/2014/main" id="{0C8DBE14-E98F-477E-91D2-BDEDC6EBE074}"/>
              </a:ext>
            </a:extLst>
          </p:cNvPr>
          <p:cNvGrpSpPr/>
          <p:nvPr/>
        </p:nvGrpSpPr>
        <p:grpSpPr>
          <a:xfrm>
            <a:off x="7377333" y="3185766"/>
            <a:ext cx="3533335" cy="2001477"/>
            <a:chOff x="7377333" y="3185766"/>
            <a:chExt cx="3533335" cy="2001477"/>
          </a:xfrm>
        </p:grpSpPr>
        <p:sp>
          <p:nvSpPr>
            <p:cNvPr id="5" name="TextBox 5"/>
            <p:cNvSpPr txBox="1"/>
            <p:nvPr/>
          </p:nvSpPr>
          <p:spPr>
            <a:xfrm>
              <a:off x="7377333" y="4658922"/>
              <a:ext cx="3533335" cy="528321"/>
            </a:xfrm>
            <a:prstGeom prst="rect">
              <a:avLst/>
            </a:prstGeom>
          </p:spPr>
          <p:txBody>
            <a:bodyPr lIns="0" tIns="0" rIns="0" bIns="0" rtlCol="0" anchor="t">
              <a:spAutoFit/>
            </a:bodyPr>
            <a:lstStyle/>
            <a:p>
              <a:pPr marL="0" lvl="0" indent="0" algn="ctr">
                <a:lnSpc>
                  <a:spcPts val="4479"/>
                </a:lnSpc>
                <a:spcBef>
                  <a:spcPct val="0"/>
                </a:spcBef>
              </a:pPr>
              <a:r>
                <a:rPr lang="en-US" sz="3199" b="1" u="none" strike="noStrike" spc="319"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人文藝術及設計</a:t>
              </a:r>
            </a:p>
          </p:txBody>
        </p:sp>
        <p:grpSp>
          <p:nvGrpSpPr>
            <p:cNvPr id="57" name="群組 56">
              <a:extLst>
                <a:ext uri="{FF2B5EF4-FFF2-40B4-BE49-F238E27FC236}">
                  <a16:creationId xmlns:a16="http://schemas.microsoft.com/office/drawing/2014/main" id="{146481D7-F36A-404A-BBC6-D004D381C68F}"/>
                </a:ext>
              </a:extLst>
            </p:cNvPr>
            <p:cNvGrpSpPr/>
            <p:nvPr/>
          </p:nvGrpSpPr>
          <p:grpSpPr>
            <a:xfrm>
              <a:off x="8693644" y="3185766"/>
              <a:ext cx="968569" cy="967134"/>
              <a:chOff x="8693644" y="3185766"/>
              <a:chExt cx="968569" cy="967134"/>
            </a:xfrm>
          </p:grpSpPr>
          <p:sp>
            <p:nvSpPr>
              <p:cNvPr id="19" name="Freeform 19">
                <a:extLst>
                  <a:ext uri="{C183D7F6-B498-43B3-948B-1728B52AA6E4}">
                    <adec:decorative xmlns:adec="http://schemas.microsoft.com/office/drawing/2017/decorative" val="1"/>
                  </a:ext>
                </a:extLst>
              </p:cNvPr>
              <p:cNvSpPr/>
              <p:nvPr/>
            </p:nvSpPr>
            <p:spPr>
              <a:xfrm>
                <a:off x="8693644" y="3227072"/>
                <a:ext cx="900712" cy="884024"/>
              </a:xfrm>
              <a:custGeom>
                <a:avLst/>
                <a:gdLst/>
                <a:ahLst/>
                <a:cxnLst/>
                <a:rect l="l" t="t" r="r" b="b"/>
                <a:pathLst>
                  <a:path w="825825" h="810524">
                    <a:moveTo>
                      <a:pt x="405262" y="0"/>
                    </a:moveTo>
                    <a:lnTo>
                      <a:pt x="420563" y="0"/>
                    </a:lnTo>
                    <a:cubicBezTo>
                      <a:pt x="644383" y="0"/>
                      <a:pt x="825825" y="181442"/>
                      <a:pt x="825825" y="405262"/>
                    </a:cubicBezTo>
                    <a:lnTo>
                      <a:pt x="825825" y="405262"/>
                    </a:lnTo>
                    <a:cubicBezTo>
                      <a:pt x="825825" y="512744"/>
                      <a:pt x="783127" y="615824"/>
                      <a:pt x="707126" y="691826"/>
                    </a:cubicBezTo>
                    <a:cubicBezTo>
                      <a:pt x="631125" y="767827"/>
                      <a:pt x="528045" y="810524"/>
                      <a:pt x="420563" y="810524"/>
                    </a:cubicBezTo>
                    <a:lnTo>
                      <a:pt x="405262" y="810524"/>
                    </a:lnTo>
                    <a:cubicBezTo>
                      <a:pt x="297780" y="810524"/>
                      <a:pt x="194700" y="767827"/>
                      <a:pt x="118698" y="691826"/>
                    </a:cubicBezTo>
                    <a:cubicBezTo>
                      <a:pt x="42697" y="615824"/>
                      <a:pt x="0" y="512744"/>
                      <a:pt x="0" y="405262"/>
                    </a:cubicBezTo>
                    <a:lnTo>
                      <a:pt x="0" y="405262"/>
                    </a:lnTo>
                    <a:cubicBezTo>
                      <a:pt x="0" y="297780"/>
                      <a:pt x="42697" y="194700"/>
                      <a:pt x="118698" y="118698"/>
                    </a:cubicBezTo>
                    <a:cubicBezTo>
                      <a:pt x="194700" y="42697"/>
                      <a:pt x="297780" y="0"/>
                      <a:pt x="405262" y="0"/>
                    </a:cubicBezTo>
                    <a:close/>
                  </a:path>
                </a:pathLst>
              </a:custGeom>
              <a:solidFill>
                <a:srgbClr val="94DDDE"/>
              </a:solidFill>
            </p:spPr>
          </p:sp>
          <p:sp>
            <p:nvSpPr>
              <p:cNvPr id="20" name="TextBox 20"/>
              <p:cNvSpPr txBox="1"/>
              <p:nvPr/>
            </p:nvSpPr>
            <p:spPr>
              <a:xfrm>
                <a:off x="8761501" y="3185766"/>
                <a:ext cx="900712" cy="967134"/>
              </a:xfrm>
              <a:prstGeom prst="rect">
                <a:avLst/>
              </a:prstGeom>
            </p:spPr>
            <p:txBody>
              <a:bodyPr lIns="0" tIns="0" rIns="0" bIns="0" rtlCol="0" anchor="ctr"/>
              <a:lstStyle/>
              <a:p>
                <a:pPr marL="0" lvl="0" indent="0" algn="ctr">
                  <a:lnSpc>
                    <a:spcPts val="6160"/>
                  </a:lnSpc>
                  <a:spcBef>
                    <a:spcPct val="0"/>
                  </a:spcBef>
                </a:pPr>
                <a:r>
                  <a:rPr lang="en-US" sz="5400" b="1" spc="752" dirty="0">
                    <a:solidFill>
                      <a:srgbClr val="2B4B82"/>
                    </a:solidFill>
                    <a:latin typeface="Noto Sans TC" panose="020B0200000000000000" pitchFamily="34" charset="-120"/>
                    <a:ea typeface="Noto Sans TC" panose="020B0200000000000000" pitchFamily="34" charset="-120"/>
                    <a:cs typeface="Clear Sans Bold"/>
                    <a:sym typeface="Clear Sans Bold"/>
                  </a:rPr>
                  <a:t>3</a:t>
                </a:r>
              </a:p>
            </p:txBody>
          </p:sp>
        </p:grpSp>
      </p:grpSp>
      <p:grpSp>
        <p:nvGrpSpPr>
          <p:cNvPr id="74" name="群組 73">
            <a:extLst>
              <a:ext uri="{FF2B5EF4-FFF2-40B4-BE49-F238E27FC236}">
                <a16:creationId xmlns:a16="http://schemas.microsoft.com/office/drawing/2014/main" id="{4BF7DC30-9C18-4724-9DFC-A2FFD2FECA0C}"/>
              </a:ext>
            </a:extLst>
          </p:cNvPr>
          <p:cNvGrpSpPr/>
          <p:nvPr/>
        </p:nvGrpSpPr>
        <p:grpSpPr>
          <a:xfrm>
            <a:off x="11198856" y="3227072"/>
            <a:ext cx="2680634" cy="1960171"/>
            <a:chOff x="11198856" y="3227072"/>
            <a:chExt cx="2680634" cy="1960171"/>
          </a:xfrm>
        </p:grpSpPr>
        <p:sp>
          <p:nvSpPr>
            <p:cNvPr id="6" name="TextBox 6"/>
            <p:cNvSpPr txBox="1"/>
            <p:nvPr/>
          </p:nvSpPr>
          <p:spPr>
            <a:xfrm>
              <a:off x="11198856" y="4658922"/>
              <a:ext cx="2680634" cy="528321"/>
            </a:xfrm>
            <a:prstGeom prst="rect">
              <a:avLst/>
            </a:prstGeom>
          </p:spPr>
          <p:txBody>
            <a:bodyPr lIns="0" tIns="0" rIns="0" bIns="0" rtlCol="0" anchor="t">
              <a:spAutoFit/>
            </a:bodyPr>
            <a:lstStyle/>
            <a:p>
              <a:pPr marL="0" lvl="0" indent="0" algn="ctr">
                <a:lnSpc>
                  <a:spcPts val="4479"/>
                </a:lnSpc>
                <a:spcBef>
                  <a:spcPct val="0"/>
                </a:spcBef>
              </a:pPr>
              <a:r>
                <a:rPr lang="en-US" sz="3199" b="1" u="none" strike="noStrike" spc="319"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商業及管理</a:t>
              </a:r>
            </a:p>
          </p:txBody>
        </p:sp>
        <p:grpSp>
          <p:nvGrpSpPr>
            <p:cNvPr id="58" name="群組 57">
              <a:extLst>
                <a:ext uri="{FF2B5EF4-FFF2-40B4-BE49-F238E27FC236}">
                  <a16:creationId xmlns:a16="http://schemas.microsoft.com/office/drawing/2014/main" id="{FC507907-BAAE-4AEB-A32F-6F9DBD5343C8}"/>
                </a:ext>
              </a:extLst>
            </p:cNvPr>
            <p:cNvGrpSpPr/>
            <p:nvPr/>
          </p:nvGrpSpPr>
          <p:grpSpPr>
            <a:xfrm>
              <a:off x="12088817" y="3227072"/>
              <a:ext cx="936304" cy="981154"/>
              <a:chOff x="12088817" y="3227072"/>
              <a:chExt cx="936304" cy="981154"/>
            </a:xfrm>
          </p:grpSpPr>
          <p:sp>
            <p:nvSpPr>
              <p:cNvPr id="22" name="Freeform 22">
                <a:extLst>
                  <a:ext uri="{C183D7F6-B498-43B3-948B-1728B52AA6E4}">
                    <adec:decorative xmlns:adec="http://schemas.microsoft.com/office/drawing/2017/decorative" val="1"/>
                  </a:ext>
                </a:extLst>
              </p:cNvPr>
              <p:cNvSpPr/>
              <p:nvPr/>
            </p:nvSpPr>
            <p:spPr>
              <a:xfrm>
                <a:off x="12088817" y="3227072"/>
                <a:ext cx="900712" cy="884024"/>
              </a:xfrm>
              <a:custGeom>
                <a:avLst/>
                <a:gdLst/>
                <a:ahLst/>
                <a:cxnLst/>
                <a:rect l="l" t="t" r="r" b="b"/>
                <a:pathLst>
                  <a:path w="825825" h="810524">
                    <a:moveTo>
                      <a:pt x="405262" y="0"/>
                    </a:moveTo>
                    <a:lnTo>
                      <a:pt x="420563" y="0"/>
                    </a:lnTo>
                    <a:cubicBezTo>
                      <a:pt x="644383" y="0"/>
                      <a:pt x="825825" y="181442"/>
                      <a:pt x="825825" y="405262"/>
                    </a:cubicBezTo>
                    <a:lnTo>
                      <a:pt x="825825" y="405262"/>
                    </a:lnTo>
                    <a:cubicBezTo>
                      <a:pt x="825825" y="512744"/>
                      <a:pt x="783127" y="615824"/>
                      <a:pt x="707126" y="691826"/>
                    </a:cubicBezTo>
                    <a:cubicBezTo>
                      <a:pt x="631125" y="767827"/>
                      <a:pt x="528045" y="810524"/>
                      <a:pt x="420563" y="810524"/>
                    </a:cubicBezTo>
                    <a:lnTo>
                      <a:pt x="405262" y="810524"/>
                    </a:lnTo>
                    <a:cubicBezTo>
                      <a:pt x="297780" y="810524"/>
                      <a:pt x="194700" y="767827"/>
                      <a:pt x="118698" y="691826"/>
                    </a:cubicBezTo>
                    <a:cubicBezTo>
                      <a:pt x="42697" y="615824"/>
                      <a:pt x="0" y="512744"/>
                      <a:pt x="0" y="405262"/>
                    </a:cubicBezTo>
                    <a:lnTo>
                      <a:pt x="0" y="405262"/>
                    </a:lnTo>
                    <a:cubicBezTo>
                      <a:pt x="0" y="297780"/>
                      <a:pt x="42697" y="194700"/>
                      <a:pt x="118698" y="118698"/>
                    </a:cubicBezTo>
                    <a:cubicBezTo>
                      <a:pt x="194700" y="42697"/>
                      <a:pt x="297780" y="0"/>
                      <a:pt x="405262" y="0"/>
                    </a:cubicBezTo>
                    <a:close/>
                  </a:path>
                </a:pathLst>
              </a:custGeom>
              <a:solidFill>
                <a:srgbClr val="94DDDE"/>
              </a:solidFill>
            </p:spPr>
          </p:sp>
          <p:sp>
            <p:nvSpPr>
              <p:cNvPr id="23" name="TextBox 23"/>
              <p:cNvSpPr txBox="1"/>
              <p:nvPr/>
            </p:nvSpPr>
            <p:spPr>
              <a:xfrm>
                <a:off x="12124409" y="3241092"/>
                <a:ext cx="900712" cy="967134"/>
              </a:xfrm>
              <a:prstGeom prst="rect">
                <a:avLst/>
              </a:prstGeom>
            </p:spPr>
            <p:txBody>
              <a:bodyPr lIns="0" tIns="0" rIns="0" bIns="0" rtlCol="0" anchor="ctr"/>
              <a:lstStyle/>
              <a:p>
                <a:pPr marL="0" lvl="0" indent="0" algn="ctr">
                  <a:lnSpc>
                    <a:spcPts val="6160"/>
                  </a:lnSpc>
                  <a:spcBef>
                    <a:spcPct val="0"/>
                  </a:spcBef>
                </a:pPr>
                <a:r>
                  <a:rPr lang="en-US" sz="5400" b="1" spc="752" dirty="0">
                    <a:solidFill>
                      <a:srgbClr val="2B4B82"/>
                    </a:solidFill>
                    <a:latin typeface="Noto Sans TC" panose="020B0200000000000000" pitchFamily="34" charset="-120"/>
                    <a:ea typeface="Noto Sans TC" panose="020B0200000000000000" pitchFamily="34" charset="-120"/>
                    <a:cs typeface="Clear Sans Bold"/>
                    <a:sym typeface="Clear Sans Bold"/>
                  </a:rPr>
                  <a:t>4</a:t>
                </a:r>
              </a:p>
            </p:txBody>
          </p:sp>
        </p:grpSp>
      </p:grpSp>
      <p:grpSp>
        <p:nvGrpSpPr>
          <p:cNvPr id="75" name="群組 74">
            <a:extLst>
              <a:ext uri="{FF2B5EF4-FFF2-40B4-BE49-F238E27FC236}">
                <a16:creationId xmlns:a16="http://schemas.microsoft.com/office/drawing/2014/main" id="{CCD8004D-C270-4EB8-ACE3-8442A4421915}"/>
              </a:ext>
            </a:extLst>
          </p:cNvPr>
          <p:cNvGrpSpPr/>
          <p:nvPr/>
        </p:nvGrpSpPr>
        <p:grpSpPr>
          <a:xfrm>
            <a:off x="14521558" y="3203338"/>
            <a:ext cx="2825576" cy="1983905"/>
            <a:chOff x="14521558" y="3203338"/>
            <a:chExt cx="2825576" cy="1983905"/>
          </a:xfrm>
        </p:grpSpPr>
        <p:sp>
          <p:nvSpPr>
            <p:cNvPr id="7" name="TextBox 7"/>
            <p:cNvSpPr txBox="1"/>
            <p:nvPr/>
          </p:nvSpPr>
          <p:spPr>
            <a:xfrm>
              <a:off x="14521558" y="4658922"/>
              <a:ext cx="2825576" cy="528321"/>
            </a:xfrm>
            <a:prstGeom prst="rect">
              <a:avLst/>
            </a:prstGeom>
          </p:spPr>
          <p:txBody>
            <a:bodyPr lIns="0" tIns="0" rIns="0" bIns="0" rtlCol="0" anchor="t">
              <a:spAutoFit/>
            </a:bodyPr>
            <a:lstStyle/>
            <a:p>
              <a:pPr marL="0" lvl="0" indent="0" algn="ctr">
                <a:lnSpc>
                  <a:spcPts val="4479"/>
                </a:lnSpc>
                <a:spcBef>
                  <a:spcPct val="0"/>
                </a:spcBef>
              </a:pPr>
              <a:r>
                <a:rPr lang="en-US" sz="3199" b="1" u="none" strike="noStrike" spc="319"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社會(含法政)</a:t>
              </a:r>
            </a:p>
          </p:txBody>
        </p:sp>
        <p:grpSp>
          <p:nvGrpSpPr>
            <p:cNvPr id="59" name="群組 58">
              <a:extLst>
                <a:ext uri="{FF2B5EF4-FFF2-40B4-BE49-F238E27FC236}">
                  <a16:creationId xmlns:a16="http://schemas.microsoft.com/office/drawing/2014/main" id="{B334199E-1157-4526-8BF9-8BBF582BFEA2}"/>
                </a:ext>
              </a:extLst>
            </p:cNvPr>
            <p:cNvGrpSpPr/>
            <p:nvPr/>
          </p:nvGrpSpPr>
          <p:grpSpPr>
            <a:xfrm>
              <a:off x="15480568" y="3203338"/>
              <a:ext cx="939738" cy="967134"/>
              <a:chOff x="15480568" y="3203338"/>
              <a:chExt cx="939738" cy="967134"/>
            </a:xfrm>
          </p:grpSpPr>
          <p:sp>
            <p:nvSpPr>
              <p:cNvPr id="25" name="Freeform 25">
                <a:extLst>
                  <a:ext uri="{C183D7F6-B498-43B3-948B-1728B52AA6E4}">
                    <adec:decorative xmlns:adec="http://schemas.microsoft.com/office/drawing/2017/decorative" val="1"/>
                  </a:ext>
                </a:extLst>
              </p:cNvPr>
              <p:cNvSpPr/>
              <p:nvPr/>
            </p:nvSpPr>
            <p:spPr>
              <a:xfrm>
                <a:off x="15480568" y="3227321"/>
                <a:ext cx="900712" cy="884024"/>
              </a:xfrm>
              <a:custGeom>
                <a:avLst/>
                <a:gdLst/>
                <a:ahLst/>
                <a:cxnLst/>
                <a:rect l="l" t="t" r="r" b="b"/>
                <a:pathLst>
                  <a:path w="825825" h="810524">
                    <a:moveTo>
                      <a:pt x="405262" y="0"/>
                    </a:moveTo>
                    <a:lnTo>
                      <a:pt x="420563" y="0"/>
                    </a:lnTo>
                    <a:cubicBezTo>
                      <a:pt x="644383" y="0"/>
                      <a:pt x="825825" y="181442"/>
                      <a:pt x="825825" y="405262"/>
                    </a:cubicBezTo>
                    <a:lnTo>
                      <a:pt x="825825" y="405262"/>
                    </a:lnTo>
                    <a:cubicBezTo>
                      <a:pt x="825825" y="512744"/>
                      <a:pt x="783127" y="615824"/>
                      <a:pt x="707126" y="691826"/>
                    </a:cubicBezTo>
                    <a:cubicBezTo>
                      <a:pt x="631125" y="767827"/>
                      <a:pt x="528045" y="810524"/>
                      <a:pt x="420563" y="810524"/>
                    </a:cubicBezTo>
                    <a:lnTo>
                      <a:pt x="405262" y="810524"/>
                    </a:lnTo>
                    <a:cubicBezTo>
                      <a:pt x="297780" y="810524"/>
                      <a:pt x="194700" y="767827"/>
                      <a:pt x="118698" y="691826"/>
                    </a:cubicBezTo>
                    <a:cubicBezTo>
                      <a:pt x="42697" y="615824"/>
                      <a:pt x="0" y="512744"/>
                      <a:pt x="0" y="405262"/>
                    </a:cubicBezTo>
                    <a:lnTo>
                      <a:pt x="0" y="405262"/>
                    </a:lnTo>
                    <a:cubicBezTo>
                      <a:pt x="0" y="297780"/>
                      <a:pt x="42697" y="194700"/>
                      <a:pt x="118698" y="118698"/>
                    </a:cubicBezTo>
                    <a:cubicBezTo>
                      <a:pt x="194700" y="42697"/>
                      <a:pt x="297780" y="0"/>
                      <a:pt x="405262" y="0"/>
                    </a:cubicBezTo>
                    <a:close/>
                  </a:path>
                </a:pathLst>
              </a:custGeom>
              <a:solidFill>
                <a:srgbClr val="94DDDE"/>
              </a:solidFill>
            </p:spPr>
          </p:sp>
          <p:sp>
            <p:nvSpPr>
              <p:cNvPr id="26" name="TextBox 26"/>
              <p:cNvSpPr txBox="1"/>
              <p:nvPr/>
            </p:nvSpPr>
            <p:spPr>
              <a:xfrm>
                <a:off x="15519594" y="3203338"/>
                <a:ext cx="900712" cy="967134"/>
              </a:xfrm>
              <a:prstGeom prst="rect">
                <a:avLst/>
              </a:prstGeom>
            </p:spPr>
            <p:txBody>
              <a:bodyPr lIns="0" tIns="0" rIns="0" bIns="0" rtlCol="0" anchor="ctr"/>
              <a:lstStyle/>
              <a:p>
                <a:pPr marL="0" lvl="0" indent="0" algn="ctr">
                  <a:lnSpc>
                    <a:spcPts val="6160"/>
                  </a:lnSpc>
                  <a:spcBef>
                    <a:spcPct val="0"/>
                  </a:spcBef>
                </a:pPr>
                <a:r>
                  <a:rPr lang="en-US" sz="5400" b="1" spc="752" dirty="0">
                    <a:solidFill>
                      <a:srgbClr val="2B4B82"/>
                    </a:solidFill>
                    <a:latin typeface="Noto Sans TC" panose="020B0200000000000000" pitchFamily="34" charset="-120"/>
                    <a:ea typeface="Noto Sans TC" panose="020B0200000000000000" pitchFamily="34" charset="-120"/>
                    <a:cs typeface="Clear Sans Bold"/>
                    <a:sym typeface="Clear Sans Bold"/>
                  </a:rPr>
                  <a:t>5</a:t>
                </a:r>
              </a:p>
            </p:txBody>
          </p:sp>
        </p:grpSp>
      </p:grpSp>
      <p:sp>
        <p:nvSpPr>
          <p:cNvPr id="32" name="AutoShape 32">
            <a:extLst>
              <a:ext uri="{C183D7F6-B498-43B3-948B-1728B52AA6E4}">
                <adec:decorative xmlns:adec="http://schemas.microsoft.com/office/drawing/2017/decorative" val="1"/>
              </a:ext>
            </a:extLst>
          </p:cNvPr>
          <p:cNvSpPr/>
          <p:nvPr/>
        </p:nvSpPr>
        <p:spPr>
          <a:xfrm>
            <a:off x="2804010" y="6854374"/>
            <a:ext cx="2494461" cy="0"/>
          </a:xfrm>
          <a:prstGeom prst="line">
            <a:avLst/>
          </a:prstGeom>
          <a:ln w="28575" cap="flat">
            <a:solidFill>
              <a:srgbClr val="31356E"/>
            </a:solidFill>
            <a:prstDash val="solid"/>
            <a:headEnd type="none" w="sm" len="sm"/>
            <a:tailEnd type="none" w="sm" len="sm"/>
          </a:ln>
        </p:spPr>
      </p:sp>
      <p:sp>
        <p:nvSpPr>
          <p:cNvPr id="33" name="AutoShape 33">
            <a:extLst>
              <a:ext uri="{C183D7F6-B498-43B3-948B-1728B52AA6E4}">
                <adec:decorative xmlns:adec="http://schemas.microsoft.com/office/drawing/2017/decorative" val="1"/>
              </a:ext>
            </a:extLst>
          </p:cNvPr>
          <p:cNvSpPr/>
          <p:nvPr/>
        </p:nvSpPr>
        <p:spPr>
          <a:xfrm>
            <a:off x="6199183" y="6854374"/>
            <a:ext cx="2494461" cy="0"/>
          </a:xfrm>
          <a:prstGeom prst="line">
            <a:avLst/>
          </a:prstGeom>
          <a:ln w="28575" cap="flat">
            <a:solidFill>
              <a:srgbClr val="31356E"/>
            </a:solidFill>
            <a:prstDash val="solid"/>
            <a:headEnd type="none" w="sm" len="sm"/>
            <a:tailEnd type="none" w="sm" len="sm"/>
          </a:ln>
        </p:spPr>
      </p:sp>
      <p:sp>
        <p:nvSpPr>
          <p:cNvPr id="34" name="AutoShape 34">
            <a:extLst>
              <a:ext uri="{C183D7F6-B498-43B3-948B-1728B52AA6E4}">
                <adec:decorative xmlns:adec="http://schemas.microsoft.com/office/drawing/2017/decorative" val="1"/>
              </a:ext>
            </a:extLst>
          </p:cNvPr>
          <p:cNvSpPr/>
          <p:nvPr/>
        </p:nvSpPr>
        <p:spPr>
          <a:xfrm>
            <a:off x="9594356" y="6854374"/>
            <a:ext cx="2494461" cy="0"/>
          </a:xfrm>
          <a:prstGeom prst="line">
            <a:avLst/>
          </a:prstGeom>
          <a:ln w="28575" cap="flat">
            <a:solidFill>
              <a:srgbClr val="31356E"/>
            </a:solidFill>
            <a:prstDash val="solid"/>
            <a:headEnd type="none" w="sm" len="sm"/>
            <a:tailEnd type="none" w="sm" len="sm"/>
          </a:ln>
        </p:spPr>
      </p:sp>
      <p:sp>
        <p:nvSpPr>
          <p:cNvPr id="35" name="AutoShape 35">
            <a:extLst>
              <a:ext uri="{C183D7F6-B498-43B3-948B-1728B52AA6E4}">
                <adec:decorative xmlns:adec="http://schemas.microsoft.com/office/drawing/2017/decorative" val="1"/>
              </a:ext>
            </a:extLst>
          </p:cNvPr>
          <p:cNvSpPr/>
          <p:nvPr/>
        </p:nvSpPr>
        <p:spPr>
          <a:xfrm>
            <a:off x="12989529" y="6854374"/>
            <a:ext cx="2494461" cy="0"/>
          </a:xfrm>
          <a:prstGeom prst="line">
            <a:avLst/>
          </a:prstGeom>
          <a:ln w="28575" cap="flat">
            <a:solidFill>
              <a:srgbClr val="31356E"/>
            </a:solidFill>
            <a:prstDash val="solid"/>
            <a:headEnd type="none" w="sm" len="sm"/>
            <a:tailEnd type="none" w="sm" len="sm"/>
          </a:ln>
        </p:spPr>
      </p:sp>
      <p:grpSp>
        <p:nvGrpSpPr>
          <p:cNvPr id="76" name="群組 75">
            <a:extLst>
              <a:ext uri="{FF2B5EF4-FFF2-40B4-BE49-F238E27FC236}">
                <a16:creationId xmlns:a16="http://schemas.microsoft.com/office/drawing/2014/main" id="{3C166EB8-0013-4F28-9F25-B860AAEBDA0E}"/>
              </a:ext>
            </a:extLst>
          </p:cNvPr>
          <p:cNvGrpSpPr/>
          <p:nvPr/>
        </p:nvGrpSpPr>
        <p:grpSpPr>
          <a:xfrm>
            <a:off x="1123950" y="6412362"/>
            <a:ext cx="2459408" cy="1971731"/>
            <a:chOff x="1123950" y="6412362"/>
            <a:chExt cx="2459408" cy="1971731"/>
          </a:xfrm>
        </p:grpSpPr>
        <p:sp>
          <p:nvSpPr>
            <p:cNvPr id="28" name="TextBox 28"/>
            <p:cNvSpPr txBox="1"/>
            <p:nvPr/>
          </p:nvSpPr>
          <p:spPr>
            <a:xfrm>
              <a:off x="1123950" y="7855772"/>
              <a:ext cx="2459408" cy="528321"/>
            </a:xfrm>
            <a:prstGeom prst="rect">
              <a:avLst/>
            </a:prstGeom>
          </p:spPr>
          <p:txBody>
            <a:bodyPr lIns="0" tIns="0" rIns="0" bIns="0" rtlCol="0" anchor="t">
              <a:spAutoFit/>
            </a:bodyPr>
            <a:lstStyle/>
            <a:p>
              <a:pPr marL="0" lvl="0" indent="0" algn="ctr">
                <a:lnSpc>
                  <a:spcPts val="4479"/>
                </a:lnSpc>
                <a:spcBef>
                  <a:spcPct val="0"/>
                </a:spcBef>
              </a:pPr>
              <a:r>
                <a:rPr lang="en-US" sz="3199" b="1" u="none" strike="noStrike" spc="319"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工程</a:t>
              </a:r>
            </a:p>
          </p:txBody>
        </p:sp>
        <p:grpSp>
          <p:nvGrpSpPr>
            <p:cNvPr id="60" name="群組 59">
              <a:extLst>
                <a:ext uri="{FF2B5EF4-FFF2-40B4-BE49-F238E27FC236}">
                  <a16:creationId xmlns:a16="http://schemas.microsoft.com/office/drawing/2014/main" id="{4752C67F-459C-4DCB-B429-FDF3ED804A7C}"/>
                </a:ext>
              </a:extLst>
            </p:cNvPr>
            <p:cNvGrpSpPr/>
            <p:nvPr/>
          </p:nvGrpSpPr>
          <p:grpSpPr>
            <a:xfrm>
              <a:off x="1903298" y="6412362"/>
              <a:ext cx="923282" cy="967134"/>
              <a:chOff x="1903298" y="6412362"/>
              <a:chExt cx="923282" cy="967134"/>
            </a:xfrm>
          </p:grpSpPr>
          <p:sp>
            <p:nvSpPr>
              <p:cNvPr id="37" name="Freeform 37">
                <a:extLst>
                  <a:ext uri="{C183D7F6-B498-43B3-948B-1728B52AA6E4}">
                    <adec:decorative xmlns:adec="http://schemas.microsoft.com/office/drawing/2017/decorative" val="1"/>
                  </a:ext>
                </a:extLst>
              </p:cNvPr>
              <p:cNvSpPr/>
              <p:nvPr/>
            </p:nvSpPr>
            <p:spPr>
              <a:xfrm>
                <a:off x="1903298" y="6412362"/>
                <a:ext cx="900712" cy="884024"/>
              </a:xfrm>
              <a:custGeom>
                <a:avLst/>
                <a:gdLst/>
                <a:ahLst/>
                <a:cxnLst/>
                <a:rect l="l" t="t" r="r" b="b"/>
                <a:pathLst>
                  <a:path w="825825" h="810524">
                    <a:moveTo>
                      <a:pt x="405262" y="0"/>
                    </a:moveTo>
                    <a:lnTo>
                      <a:pt x="420563" y="0"/>
                    </a:lnTo>
                    <a:cubicBezTo>
                      <a:pt x="644383" y="0"/>
                      <a:pt x="825825" y="181442"/>
                      <a:pt x="825825" y="405262"/>
                    </a:cubicBezTo>
                    <a:lnTo>
                      <a:pt x="825825" y="405262"/>
                    </a:lnTo>
                    <a:cubicBezTo>
                      <a:pt x="825825" y="512744"/>
                      <a:pt x="783127" y="615824"/>
                      <a:pt x="707126" y="691826"/>
                    </a:cubicBezTo>
                    <a:cubicBezTo>
                      <a:pt x="631125" y="767827"/>
                      <a:pt x="528045" y="810524"/>
                      <a:pt x="420563" y="810524"/>
                    </a:cubicBezTo>
                    <a:lnTo>
                      <a:pt x="405262" y="810524"/>
                    </a:lnTo>
                    <a:cubicBezTo>
                      <a:pt x="297780" y="810524"/>
                      <a:pt x="194700" y="767827"/>
                      <a:pt x="118698" y="691826"/>
                    </a:cubicBezTo>
                    <a:cubicBezTo>
                      <a:pt x="42697" y="615824"/>
                      <a:pt x="0" y="512744"/>
                      <a:pt x="0" y="405262"/>
                    </a:cubicBezTo>
                    <a:lnTo>
                      <a:pt x="0" y="405262"/>
                    </a:lnTo>
                    <a:cubicBezTo>
                      <a:pt x="0" y="297780"/>
                      <a:pt x="42697" y="194700"/>
                      <a:pt x="118698" y="118698"/>
                    </a:cubicBezTo>
                    <a:cubicBezTo>
                      <a:pt x="194700" y="42697"/>
                      <a:pt x="297780" y="0"/>
                      <a:pt x="405262" y="0"/>
                    </a:cubicBezTo>
                    <a:close/>
                  </a:path>
                </a:pathLst>
              </a:custGeom>
              <a:solidFill>
                <a:srgbClr val="94DDDE"/>
              </a:solidFill>
            </p:spPr>
          </p:sp>
          <p:sp>
            <p:nvSpPr>
              <p:cNvPr id="38" name="TextBox 38"/>
              <p:cNvSpPr txBox="1"/>
              <p:nvPr/>
            </p:nvSpPr>
            <p:spPr>
              <a:xfrm>
                <a:off x="1925868" y="6412362"/>
                <a:ext cx="900712" cy="967134"/>
              </a:xfrm>
              <a:prstGeom prst="rect">
                <a:avLst/>
              </a:prstGeom>
            </p:spPr>
            <p:txBody>
              <a:bodyPr lIns="0" tIns="0" rIns="0" bIns="0" rtlCol="0" anchor="ctr"/>
              <a:lstStyle/>
              <a:p>
                <a:pPr marL="0" lvl="0" indent="0" algn="ctr">
                  <a:lnSpc>
                    <a:spcPts val="6160"/>
                  </a:lnSpc>
                  <a:spcBef>
                    <a:spcPct val="0"/>
                  </a:spcBef>
                </a:pPr>
                <a:r>
                  <a:rPr lang="en-US" sz="5400" b="1" spc="752" dirty="0">
                    <a:solidFill>
                      <a:srgbClr val="2B4B82"/>
                    </a:solidFill>
                    <a:latin typeface="Noto Sans TC" panose="020B0200000000000000" pitchFamily="34" charset="-120"/>
                    <a:ea typeface="Noto Sans TC" panose="020B0200000000000000" pitchFamily="34" charset="-120"/>
                    <a:cs typeface="Clear Sans Bold"/>
                    <a:sym typeface="Clear Sans Bold"/>
                  </a:rPr>
                  <a:t>6</a:t>
                </a:r>
              </a:p>
            </p:txBody>
          </p:sp>
        </p:grpSp>
      </p:grpSp>
      <p:grpSp>
        <p:nvGrpSpPr>
          <p:cNvPr id="77" name="群組 76">
            <a:extLst>
              <a:ext uri="{FF2B5EF4-FFF2-40B4-BE49-F238E27FC236}">
                <a16:creationId xmlns:a16="http://schemas.microsoft.com/office/drawing/2014/main" id="{5B51823D-54B3-4397-9E41-DF5FBDEA92A2}"/>
              </a:ext>
            </a:extLst>
          </p:cNvPr>
          <p:cNvGrpSpPr/>
          <p:nvPr/>
        </p:nvGrpSpPr>
        <p:grpSpPr>
          <a:xfrm>
            <a:off x="4547992" y="6412362"/>
            <a:ext cx="2401669" cy="1971731"/>
            <a:chOff x="4547992" y="6412362"/>
            <a:chExt cx="2401669" cy="1971731"/>
          </a:xfrm>
        </p:grpSpPr>
        <p:sp>
          <p:nvSpPr>
            <p:cNvPr id="27" name="TextBox 27"/>
            <p:cNvSpPr txBox="1"/>
            <p:nvPr/>
          </p:nvSpPr>
          <p:spPr>
            <a:xfrm>
              <a:off x="4547992" y="7855772"/>
              <a:ext cx="2401669" cy="528321"/>
            </a:xfrm>
            <a:prstGeom prst="rect">
              <a:avLst/>
            </a:prstGeom>
          </p:spPr>
          <p:txBody>
            <a:bodyPr lIns="0" tIns="0" rIns="0" bIns="0" rtlCol="0" anchor="t">
              <a:spAutoFit/>
            </a:bodyPr>
            <a:lstStyle/>
            <a:p>
              <a:pPr marL="0" lvl="0" indent="0" algn="ctr">
                <a:lnSpc>
                  <a:spcPts val="4479"/>
                </a:lnSpc>
                <a:spcBef>
                  <a:spcPct val="0"/>
                </a:spcBef>
              </a:pPr>
              <a:r>
                <a:rPr lang="en-US" sz="3199" b="1" u="none" strike="noStrike" spc="319"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數理</a:t>
              </a:r>
            </a:p>
          </p:txBody>
        </p:sp>
        <p:grpSp>
          <p:nvGrpSpPr>
            <p:cNvPr id="61" name="群組 60">
              <a:extLst>
                <a:ext uri="{FF2B5EF4-FFF2-40B4-BE49-F238E27FC236}">
                  <a16:creationId xmlns:a16="http://schemas.microsoft.com/office/drawing/2014/main" id="{A7F034A4-8771-4F07-8710-235CDCF25BE3}"/>
                </a:ext>
              </a:extLst>
            </p:cNvPr>
            <p:cNvGrpSpPr/>
            <p:nvPr/>
          </p:nvGrpSpPr>
          <p:grpSpPr>
            <a:xfrm>
              <a:off x="5298471" y="6412362"/>
              <a:ext cx="939064" cy="967134"/>
              <a:chOff x="5298471" y="6412362"/>
              <a:chExt cx="939064" cy="967134"/>
            </a:xfrm>
          </p:grpSpPr>
          <p:sp>
            <p:nvSpPr>
              <p:cNvPr id="40" name="Freeform 40">
                <a:extLst>
                  <a:ext uri="{C183D7F6-B498-43B3-948B-1728B52AA6E4}">
                    <adec:decorative xmlns:adec="http://schemas.microsoft.com/office/drawing/2017/decorative" val="1"/>
                  </a:ext>
                </a:extLst>
              </p:cNvPr>
              <p:cNvSpPr/>
              <p:nvPr/>
            </p:nvSpPr>
            <p:spPr>
              <a:xfrm>
                <a:off x="5298471" y="6412362"/>
                <a:ext cx="900712" cy="884024"/>
              </a:xfrm>
              <a:custGeom>
                <a:avLst/>
                <a:gdLst/>
                <a:ahLst/>
                <a:cxnLst/>
                <a:rect l="l" t="t" r="r" b="b"/>
                <a:pathLst>
                  <a:path w="825825" h="810524">
                    <a:moveTo>
                      <a:pt x="405262" y="0"/>
                    </a:moveTo>
                    <a:lnTo>
                      <a:pt x="420563" y="0"/>
                    </a:lnTo>
                    <a:cubicBezTo>
                      <a:pt x="644383" y="0"/>
                      <a:pt x="825825" y="181442"/>
                      <a:pt x="825825" y="405262"/>
                    </a:cubicBezTo>
                    <a:lnTo>
                      <a:pt x="825825" y="405262"/>
                    </a:lnTo>
                    <a:cubicBezTo>
                      <a:pt x="825825" y="512744"/>
                      <a:pt x="783127" y="615824"/>
                      <a:pt x="707126" y="691826"/>
                    </a:cubicBezTo>
                    <a:cubicBezTo>
                      <a:pt x="631125" y="767827"/>
                      <a:pt x="528045" y="810524"/>
                      <a:pt x="420563" y="810524"/>
                    </a:cubicBezTo>
                    <a:lnTo>
                      <a:pt x="405262" y="810524"/>
                    </a:lnTo>
                    <a:cubicBezTo>
                      <a:pt x="297780" y="810524"/>
                      <a:pt x="194700" y="767827"/>
                      <a:pt x="118698" y="691826"/>
                    </a:cubicBezTo>
                    <a:cubicBezTo>
                      <a:pt x="42697" y="615824"/>
                      <a:pt x="0" y="512744"/>
                      <a:pt x="0" y="405262"/>
                    </a:cubicBezTo>
                    <a:lnTo>
                      <a:pt x="0" y="405262"/>
                    </a:lnTo>
                    <a:cubicBezTo>
                      <a:pt x="0" y="297780"/>
                      <a:pt x="42697" y="194700"/>
                      <a:pt x="118698" y="118698"/>
                    </a:cubicBezTo>
                    <a:cubicBezTo>
                      <a:pt x="194700" y="42697"/>
                      <a:pt x="297780" y="0"/>
                      <a:pt x="405262" y="0"/>
                    </a:cubicBezTo>
                    <a:close/>
                  </a:path>
                </a:pathLst>
              </a:custGeom>
              <a:solidFill>
                <a:srgbClr val="94DDDE"/>
              </a:solidFill>
            </p:spPr>
          </p:sp>
          <p:sp>
            <p:nvSpPr>
              <p:cNvPr id="41" name="TextBox 41"/>
              <p:cNvSpPr txBox="1"/>
              <p:nvPr/>
            </p:nvSpPr>
            <p:spPr>
              <a:xfrm>
                <a:off x="5336823" y="6412362"/>
                <a:ext cx="900712" cy="967134"/>
              </a:xfrm>
              <a:prstGeom prst="rect">
                <a:avLst/>
              </a:prstGeom>
            </p:spPr>
            <p:txBody>
              <a:bodyPr lIns="0" tIns="0" rIns="0" bIns="0" rtlCol="0" anchor="ctr"/>
              <a:lstStyle/>
              <a:p>
                <a:pPr marL="0" lvl="0" indent="0" algn="ctr">
                  <a:lnSpc>
                    <a:spcPts val="6160"/>
                  </a:lnSpc>
                  <a:spcBef>
                    <a:spcPct val="0"/>
                  </a:spcBef>
                </a:pPr>
                <a:r>
                  <a:rPr lang="en-US" sz="5400" b="1" spc="752" dirty="0">
                    <a:solidFill>
                      <a:srgbClr val="2B4B82"/>
                    </a:solidFill>
                    <a:latin typeface="Noto Sans TC" panose="020B0200000000000000" pitchFamily="34" charset="-120"/>
                    <a:ea typeface="Noto Sans TC" panose="020B0200000000000000" pitchFamily="34" charset="-120"/>
                    <a:cs typeface="Clear Sans Bold"/>
                    <a:sym typeface="Clear Sans Bold"/>
                  </a:rPr>
                  <a:t>7</a:t>
                </a:r>
              </a:p>
            </p:txBody>
          </p:sp>
        </p:grpSp>
      </p:grpSp>
      <p:grpSp>
        <p:nvGrpSpPr>
          <p:cNvPr id="78" name="群組 77">
            <a:extLst>
              <a:ext uri="{FF2B5EF4-FFF2-40B4-BE49-F238E27FC236}">
                <a16:creationId xmlns:a16="http://schemas.microsoft.com/office/drawing/2014/main" id="{33EF8005-2AB0-4808-8BE4-93B923EBDA34}"/>
              </a:ext>
            </a:extLst>
          </p:cNvPr>
          <p:cNvGrpSpPr/>
          <p:nvPr/>
        </p:nvGrpSpPr>
        <p:grpSpPr>
          <a:xfrm>
            <a:off x="7914296" y="6412362"/>
            <a:ext cx="2459408" cy="1971731"/>
            <a:chOff x="7914296" y="6412362"/>
            <a:chExt cx="2459408" cy="1971731"/>
          </a:xfrm>
        </p:grpSpPr>
        <p:sp>
          <p:nvSpPr>
            <p:cNvPr id="29" name="TextBox 29"/>
            <p:cNvSpPr txBox="1"/>
            <p:nvPr/>
          </p:nvSpPr>
          <p:spPr>
            <a:xfrm>
              <a:off x="7914296" y="7855772"/>
              <a:ext cx="2459408" cy="528321"/>
            </a:xfrm>
            <a:prstGeom prst="rect">
              <a:avLst/>
            </a:prstGeom>
          </p:spPr>
          <p:txBody>
            <a:bodyPr lIns="0" tIns="0" rIns="0" bIns="0" rtlCol="0" anchor="t">
              <a:spAutoFit/>
            </a:bodyPr>
            <a:lstStyle/>
            <a:p>
              <a:pPr marL="0" lvl="0" indent="0" algn="ctr">
                <a:lnSpc>
                  <a:spcPts val="4479"/>
                </a:lnSpc>
                <a:spcBef>
                  <a:spcPct val="0"/>
                </a:spcBef>
              </a:pPr>
              <a:r>
                <a:rPr lang="en-US" sz="3199" b="1" u="none" strike="noStrike" spc="319"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醫護</a:t>
              </a:r>
            </a:p>
          </p:txBody>
        </p:sp>
        <p:grpSp>
          <p:nvGrpSpPr>
            <p:cNvPr id="62" name="群組 61">
              <a:extLst>
                <a:ext uri="{FF2B5EF4-FFF2-40B4-BE49-F238E27FC236}">
                  <a16:creationId xmlns:a16="http://schemas.microsoft.com/office/drawing/2014/main" id="{0F9D2F25-04ED-4E64-8FBC-DBF544AA6BE7}"/>
                </a:ext>
              </a:extLst>
            </p:cNvPr>
            <p:cNvGrpSpPr/>
            <p:nvPr/>
          </p:nvGrpSpPr>
          <p:grpSpPr>
            <a:xfrm>
              <a:off x="8693644" y="6412362"/>
              <a:ext cx="942430" cy="970570"/>
              <a:chOff x="8693644" y="6412362"/>
              <a:chExt cx="942430" cy="970570"/>
            </a:xfrm>
          </p:grpSpPr>
          <p:sp>
            <p:nvSpPr>
              <p:cNvPr id="43" name="Freeform 43">
                <a:extLst>
                  <a:ext uri="{C183D7F6-B498-43B3-948B-1728B52AA6E4}">
                    <adec:decorative xmlns:adec="http://schemas.microsoft.com/office/drawing/2017/decorative" val="1"/>
                  </a:ext>
                </a:extLst>
              </p:cNvPr>
              <p:cNvSpPr/>
              <p:nvPr/>
            </p:nvSpPr>
            <p:spPr>
              <a:xfrm>
                <a:off x="8693644" y="6412362"/>
                <a:ext cx="900712" cy="884024"/>
              </a:xfrm>
              <a:custGeom>
                <a:avLst/>
                <a:gdLst/>
                <a:ahLst/>
                <a:cxnLst/>
                <a:rect l="l" t="t" r="r" b="b"/>
                <a:pathLst>
                  <a:path w="825825" h="810524">
                    <a:moveTo>
                      <a:pt x="405262" y="0"/>
                    </a:moveTo>
                    <a:lnTo>
                      <a:pt x="420563" y="0"/>
                    </a:lnTo>
                    <a:cubicBezTo>
                      <a:pt x="644383" y="0"/>
                      <a:pt x="825825" y="181442"/>
                      <a:pt x="825825" y="405262"/>
                    </a:cubicBezTo>
                    <a:lnTo>
                      <a:pt x="825825" y="405262"/>
                    </a:lnTo>
                    <a:cubicBezTo>
                      <a:pt x="825825" y="512744"/>
                      <a:pt x="783127" y="615824"/>
                      <a:pt x="707126" y="691826"/>
                    </a:cubicBezTo>
                    <a:cubicBezTo>
                      <a:pt x="631125" y="767827"/>
                      <a:pt x="528045" y="810524"/>
                      <a:pt x="420563" y="810524"/>
                    </a:cubicBezTo>
                    <a:lnTo>
                      <a:pt x="405262" y="810524"/>
                    </a:lnTo>
                    <a:cubicBezTo>
                      <a:pt x="297780" y="810524"/>
                      <a:pt x="194700" y="767827"/>
                      <a:pt x="118698" y="691826"/>
                    </a:cubicBezTo>
                    <a:cubicBezTo>
                      <a:pt x="42697" y="615824"/>
                      <a:pt x="0" y="512744"/>
                      <a:pt x="0" y="405262"/>
                    </a:cubicBezTo>
                    <a:lnTo>
                      <a:pt x="0" y="405262"/>
                    </a:lnTo>
                    <a:cubicBezTo>
                      <a:pt x="0" y="297780"/>
                      <a:pt x="42697" y="194700"/>
                      <a:pt x="118698" y="118698"/>
                    </a:cubicBezTo>
                    <a:cubicBezTo>
                      <a:pt x="194700" y="42697"/>
                      <a:pt x="297780" y="0"/>
                      <a:pt x="405262" y="0"/>
                    </a:cubicBezTo>
                    <a:close/>
                  </a:path>
                </a:pathLst>
              </a:custGeom>
              <a:solidFill>
                <a:srgbClr val="94DDDE"/>
              </a:solidFill>
            </p:spPr>
          </p:sp>
          <p:sp>
            <p:nvSpPr>
              <p:cNvPr id="44" name="TextBox 44"/>
              <p:cNvSpPr txBox="1"/>
              <p:nvPr/>
            </p:nvSpPr>
            <p:spPr>
              <a:xfrm>
                <a:off x="8735362" y="6415798"/>
                <a:ext cx="900712" cy="967134"/>
              </a:xfrm>
              <a:prstGeom prst="rect">
                <a:avLst/>
              </a:prstGeom>
            </p:spPr>
            <p:txBody>
              <a:bodyPr lIns="0" tIns="0" rIns="0" bIns="0" rtlCol="0" anchor="ctr"/>
              <a:lstStyle/>
              <a:p>
                <a:pPr marL="0" lvl="0" indent="0" algn="ctr">
                  <a:lnSpc>
                    <a:spcPts val="6160"/>
                  </a:lnSpc>
                  <a:spcBef>
                    <a:spcPct val="0"/>
                  </a:spcBef>
                </a:pPr>
                <a:r>
                  <a:rPr lang="en-US" sz="5400" b="1" spc="752" dirty="0">
                    <a:solidFill>
                      <a:srgbClr val="2B4B82"/>
                    </a:solidFill>
                    <a:latin typeface="Noto Sans TC" panose="020B0200000000000000" pitchFamily="34" charset="-120"/>
                    <a:ea typeface="Noto Sans TC" panose="020B0200000000000000" pitchFamily="34" charset="-120"/>
                    <a:cs typeface="Clear Sans Bold"/>
                    <a:sym typeface="Clear Sans Bold"/>
                  </a:rPr>
                  <a:t>8</a:t>
                </a:r>
              </a:p>
            </p:txBody>
          </p:sp>
        </p:grpSp>
      </p:grpSp>
      <p:grpSp>
        <p:nvGrpSpPr>
          <p:cNvPr id="79" name="群組 78">
            <a:extLst>
              <a:ext uri="{FF2B5EF4-FFF2-40B4-BE49-F238E27FC236}">
                <a16:creationId xmlns:a16="http://schemas.microsoft.com/office/drawing/2014/main" id="{41BA6930-CF14-400C-AF73-25D5EE7D99D3}"/>
              </a:ext>
            </a:extLst>
          </p:cNvPr>
          <p:cNvGrpSpPr/>
          <p:nvPr/>
        </p:nvGrpSpPr>
        <p:grpSpPr>
          <a:xfrm>
            <a:off x="11198856" y="6412362"/>
            <a:ext cx="2680634" cy="1971731"/>
            <a:chOff x="11198856" y="6412362"/>
            <a:chExt cx="2680634" cy="1971731"/>
          </a:xfrm>
        </p:grpSpPr>
        <p:sp>
          <p:nvSpPr>
            <p:cNvPr id="30" name="TextBox 30"/>
            <p:cNvSpPr txBox="1"/>
            <p:nvPr/>
          </p:nvSpPr>
          <p:spPr>
            <a:xfrm>
              <a:off x="11198856" y="7855772"/>
              <a:ext cx="2680634" cy="528321"/>
            </a:xfrm>
            <a:prstGeom prst="rect">
              <a:avLst/>
            </a:prstGeom>
          </p:spPr>
          <p:txBody>
            <a:bodyPr lIns="0" tIns="0" rIns="0" bIns="0" rtlCol="0" anchor="t">
              <a:spAutoFit/>
            </a:bodyPr>
            <a:lstStyle/>
            <a:p>
              <a:pPr marL="0" lvl="0" indent="0" algn="ctr">
                <a:lnSpc>
                  <a:spcPts val="4479"/>
                </a:lnSpc>
                <a:spcBef>
                  <a:spcPct val="0"/>
                </a:spcBef>
              </a:pPr>
              <a:r>
                <a:rPr lang="en-US" sz="3199" b="1" u="none" strike="noStrike" spc="319"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生技農科</a:t>
              </a:r>
            </a:p>
          </p:txBody>
        </p:sp>
        <p:grpSp>
          <p:nvGrpSpPr>
            <p:cNvPr id="63" name="群組 62">
              <a:extLst>
                <a:ext uri="{FF2B5EF4-FFF2-40B4-BE49-F238E27FC236}">
                  <a16:creationId xmlns:a16="http://schemas.microsoft.com/office/drawing/2014/main" id="{A2A068E4-3E18-46C2-8589-0BE24CF88263}"/>
                </a:ext>
              </a:extLst>
            </p:cNvPr>
            <p:cNvGrpSpPr/>
            <p:nvPr/>
          </p:nvGrpSpPr>
          <p:grpSpPr>
            <a:xfrm>
              <a:off x="12088817" y="6412362"/>
              <a:ext cx="945796" cy="967134"/>
              <a:chOff x="12088817" y="6412362"/>
              <a:chExt cx="945796" cy="967134"/>
            </a:xfrm>
          </p:grpSpPr>
          <p:sp>
            <p:nvSpPr>
              <p:cNvPr id="46" name="Freeform 46">
                <a:extLst>
                  <a:ext uri="{C183D7F6-B498-43B3-948B-1728B52AA6E4}">
                    <adec:decorative xmlns:adec="http://schemas.microsoft.com/office/drawing/2017/decorative" val="1"/>
                  </a:ext>
                </a:extLst>
              </p:cNvPr>
              <p:cNvSpPr/>
              <p:nvPr/>
            </p:nvSpPr>
            <p:spPr>
              <a:xfrm>
                <a:off x="12088817" y="6412362"/>
                <a:ext cx="900712" cy="884024"/>
              </a:xfrm>
              <a:custGeom>
                <a:avLst/>
                <a:gdLst/>
                <a:ahLst/>
                <a:cxnLst/>
                <a:rect l="l" t="t" r="r" b="b"/>
                <a:pathLst>
                  <a:path w="825825" h="810524">
                    <a:moveTo>
                      <a:pt x="405262" y="0"/>
                    </a:moveTo>
                    <a:lnTo>
                      <a:pt x="420563" y="0"/>
                    </a:lnTo>
                    <a:cubicBezTo>
                      <a:pt x="644383" y="0"/>
                      <a:pt x="825825" y="181442"/>
                      <a:pt x="825825" y="405262"/>
                    </a:cubicBezTo>
                    <a:lnTo>
                      <a:pt x="825825" y="405262"/>
                    </a:lnTo>
                    <a:cubicBezTo>
                      <a:pt x="825825" y="512744"/>
                      <a:pt x="783127" y="615824"/>
                      <a:pt x="707126" y="691826"/>
                    </a:cubicBezTo>
                    <a:cubicBezTo>
                      <a:pt x="631125" y="767827"/>
                      <a:pt x="528045" y="810524"/>
                      <a:pt x="420563" y="810524"/>
                    </a:cubicBezTo>
                    <a:lnTo>
                      <a:pt x="405262" y="810524"/>
                    </a:lnTo>
                    <a:cubicBezTo>
                      <a:pt x="297780" y="810524"/>
                      <a:pt x="194700" y="767827"/>
                      <a:pt x="118698" y="691826"/>
                    </a:cubicBezTo>
                    <a:cubicBezTo>
                      <a:pt x="42697" y="615824"/>
                      <a:pt x="0" y="512744"/>
                      <a:pt x="0" y="405262"/>
                    </a:cubicBezTo>
                    <a:lnTo>
                      <a:pt x="0" y="405262"/>
                    </a:lnTo>
                    <a:cubicBezTo>
                      <a:pt x="0" y="297780"/>
                      <a:pt x="42697" y="194700"/>
                      <a:pt x="118698" y="118698"/>
                    </a:cubicBezTo>
                    <a:cubicBezTo>
                      <a:pt x="194700" y="42697"/>
                      <a:pt x="297780" y="0"/>
                      <a:pt x="405262" y="0"/>
                    </a:cubicBezTo>
                    <a:close/>
                  </a:path>
                </a:pathLst>
              </a:custGeom>
              <a:solidFill>
                <a:srgbClr val="94DDDE"/>
              </a:solidFill>
            </p:spPr>
          </p:sp>
          <p:sp>
            <p:nvSpPr>
              <p:cNvPr id="47" name="TextBox 47"/>
              <p:cNvSpPr txBox="1"/>
              <p:nvPr/>
            </p:nvSpPr>
            <p:spPr>
              <a:xfrm>
                <a:off x="12133901" y="6412362"/>
                <a:ext cx="900712" cy="967134"/>
              </a:xfrm>
              <a:prstGeom prst="rect">
                <a:avLst/>
              </a:prstGeom>
            </p:spPr>
            <p:txBody>
              <a:bodyPr lIns="0" tIns="0" rIns="0" bIns="0" rtlCol="0" anchor="ctr"/>
              <a:lstStyle/>
              <a:p>
                <a:pPr marL="0" lvl="0" indent="0" algn="ctr">
                  <a:lnSpc>
                    <a:spcPts val="6160"/>
                  </a:lnSpc>
                  <a:spcBef>
                    <a:spcPct val="0"/>
                  </a:spcBef>
                </a:pPr>
                <a:r>
                  <a:rPr lang="en-US" sz="5400" b="1" spc="752" dirty="0">
                    <a:solidFill>
                      <a:srgbClr val="2B4B82"/>
                    </a:solidFill>
                    <a:latin typeface="Noto Sans TC" panose="020B0200000000000000" pitchFamily="34" charset="-120"/>
                    <a:ea typeface="Noto Sans TC" panose="020B0200000000000000" pitchFamily="34" charset="-120"/>
                    <a:cs typeface="Clear Sans Bold"/>
                    <a:sym typeface="Clear Sans Bold"/>
                  </a:rPr>
                  <a:t>9</a:t>
                </a:r>
              </a:p>
            </p:txBody>
          </p:sp>
        </p:grpSp>
      </p:grpSp>
      <p:grpSp>
        <p:nvGrpSpPr>
          <p:cNvPr id="80" name="群組 79">
            <a:extLst>
              <a:ext uri="{FF2B5EF4-FFF2-40B4-BE49-F238E27FC236}">
                <a16:creationId xmlns:a16="http://schemas.microsoft.com/office/drawing/2014/main" id="{B7C9DA44-A69B-49F1-951E-D1A3724DDBFF}"/>
              </a:ext>
            </a:extLst>
          </p:cNvPr>
          <p:cNvGrpSpPr/>
          <p:nvPr/>
        </p:nvGrpSpPr>
        <p:grpSpPr>
          <a:xfrm>
            <a:off x="14521558" y="6373595"/>
            <a:ext cx="2825576" cy="2010498"/>
            <a:chOff x="14521558" y="6373595"/>
            <a:chExt cx="2825576" cy="2010498"/>
          </a:xfrm>
        </p:grpSpPr>
        <p:sp>
          <p:nvSpPr>
            <p:cNvPr id="31" name="TextBox 31"/>
            <p:cNvSpPr txBox="1"/>
            <p:nvPr/>
          </p:nvSpPr>
          <p:spPr>
            <a:xfrm>
              <a:off x="14521558" y="7855772"/>
              <a:ext cx="2825576" cy="528321"/>
            </a:xfrm>
            <a:prstGeom prst="rect">
              <a:avLst/>
            </a:prstGeom>
          </p:spPr>
          <p:txBody>
            <a:bodyPr lIns="0" tIns="0" rIns="0" bIns="0" rtlCol="0" anchor="t">
              <a:spAutoFit/>
            </a:bodyPr>
            <a:lstStyle/>
            <a:p>
              <a:pPr marL="0" lvl="0" indent="0" algn="ctr">
                <a:lnSpc>
                  <a:spcPts val="4479"/>
                </a:lnSpc>
                <a:spcBef>
                  <a:spcPct val="0"/>
                </a:spcBef>
              </a:pPr>
              <a:r>
                <a:rPr lang="en-US" sz="3199" b="1" u="none" strike="noStrike" spc="319"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民生</a:t>
              </a:r>
            </a:p>
          </p:txBody>
        </p:sp>
        <p:grpSp>
          <p:nvGrpSpPr>
            <p:cNvPr id="64" name="群組 63">
              <a:extLst>
                <a:ext uri="{FF2B5EF4-FFF2-40B4-BE49-F238E27FC236}">
                  <a16:creationId xmlns:a16="http://schemas.microsoft.com/office/drawing/2014/main" id="{47FA4A96-2995-41A4-AAF6-31625D5A2E6B}"/>
                </a:ext>
              </a:extLst>
            </p:cNvPr>
            <p:cNvGrpSpPr/>
            <p:nvPr/>
          </p:nvGrpSpPr>
          <p:grpSpPr>
            <a:xfrm>
              <a:off x="15480568" y="6373595"/>
              <a:ext cx="904134" cy="967134"/>
              <a:chOff x="15480568" y="6373595"/>
              <a:chExt cx="904134" cy="967134"/>
            </a:xfrm>
          </p:grpSpPr>
          <p:sp>
            <p:nvSpPr>
              <p:cNvPr id="49" name="Freeform 49">
                <a:extLst>
                  <a:ext uri="{C183D7F6-B498-43B3-948B-1728B52AA6E4}">
                    <adec:decorative xmlns:adec="http://schemas.microsoft.com/office/drawing/2017/decorative" val="1"/>
                  </a:ext>
                </a:extLst>
              </p:cNvPr>
              <p:cNvSpPr/>
              <p:nvPr/>
            </p:nvSpPr>
            <p:spPr>
              <a:xfrm>
                <a:off x="15483990" y="6412362"/>
                <a:ext cx="900712" cy="884024"/>
              </a:xfrm>
              <a:custGeom>
                <a:avLst/>
                <a:gdLst/>
                <a:ahLst/>
                <a:cxnLst/>
                <a:rect l="l" t="t" r="r" b="b"/>
                <a:pathLst>
                  <a:path w="825825" h="810524">
                    <a:moveTo>
                      <a:pt x="405262" y="0"/>
                    </a:moveTo>
                    <a:lnTo>
                      <a:pt x="420563" y="0"/>
                    </a:lnTo>
                    <a:cubicBezTo>
                      <a:pt x="644383" y="0"/>
                      <a:pt x="825825" y="181442"/>
                      <a:pt x="825825" y="405262"/>
                    </a:cubicBezTo>
                    <a:lnTo>
                      <a:pt x="825825" y="405262"/>
                    </a:lnTo>
                    <a:cubicBezTo>
                      <a:pt x="825825" y="512744"/>
                      <a:pt x="783127" y="615824"/>
                      <a:pt x="707126" y="691826"/>
                    </a:cubicBezTo>
                    <a:cubicBezTo>
                      <a:pt x="631125" y="767827"/>
                      <a:pt x="528045" y="810524"/>
                      <a:pt x="420563" y="810524"/>
                    </a:cubicBezTo>
                    <a:lnTo>
                      <a:pt x="405262" y="810524"/>
                    </a:lnTo>
                    <a:cubicBezTo>
                      <a:pt x="297780" y="810524"/>
                      <a:pt x="194700" y="767827"/>
                      <a:pt x="118698" y="691826"/>
                    </a:cubicBezTo>
                    <a:cubicBezTo>
                      <a:pt x="42697" y="615824"/>
                      <a:pt x="0" y="512744"/>
                      <a:pt x="0" y="405262"/>
                    </a:cubicBezTo>
                    <a:lnTo>
                      <a:pt x="0" y="405262"/>
                    </a:lnTo>
                    <a:cubicBezTo>
                      <a:pt x="0" y="297780"/>
                      <a:pt x="42697" y="194700"/>
                      <a:pt x="118698" y="118698"/>
                    </a:cubicBezTo>
                    <a:cubicBezTo>
                      <a:pt x="194700" y="42697"/>
                      <a:pt x="297780" y="0"/>
                      <a:pt x="405262" y="0"/>
                    </a:cubicBezTo>
                    <a:close/>
                  </a:path>
                </a:pathLst>
              </a:custGeom>
              <a:solidFill>
                <a:srgbClr val="94DDDE"/>
              </a:solidFill>
            </p:spPr>
          </p:sp>
          <p:sp>
            <p:nvSpPr>
              <p:cNvPr id="50" name="TextBox 50"/>
              <p:cNvSpPr txBox="1"/>
              <p:nvPr/>
            </p:nvSpPr>
            <p:spPr>
              <a:xfrm>
                <a:off x="15480568" y="6373595"/>
                <a:ext cx="900712" cy="967134"/>
              </a:xfrm>
              <a:prstGeom prst="rect">
                <a:avLst/>
              </a:prstGeom>
            </p:spPr>
            <p:txBody>
              <a:bodyPr lIns="0" tIns="0" rIns="0" bIns="0" rtlCol="0" anchor="ctr"/>
              <a:lstStyle/>
              <a:p>
                <a:pPr marL="0" lvl="0" indent="0" algn="ctr">
                  <a:lnSpc>
                    <a:spcPts val="6160"/>
                  </a:lnSpc>
                  <a:spcBef>
                    <a:spcPct val="0"/>
                  </a:spcBef>
                </a:pPr>
                <a:r>
                  <a:rPr lang="en-US" sz="4800" b="1" spc="-563" dirty="0">
                    <a:solidFill>
                      <a:srgbClr val="2B4B82"/>
                    </a:solidFill>
                    <a:latin typeface="Noto Sans TC" panose="020B0200000000000000" pitchFamily="34" charset="-120"/>
                    <a:ea typeface="Noto Sans TC" panose="020B0200000000000000" pitchFamily="34" charset="-120"/>
                    <a:cs typeface="Clear Sans Bold"/>
                    <a:sym typeface="Clear Sans Bold"/>
                  </a:rPr>
                  <a:t>10</a:t>
                </a:r>
              </a:p>
            </p:txBody>
          </p:sp>
        </p:grpSp>
      </p:grpSp>
      <p:grpSp>
        <p:nvGrpSpPr>
          <p:cNvPr id="51" name="Group 51"/>
          <p:cNvGrpSpPr/>
          <p:nvPr/>
        </p:nvGrpSpPr>
        <p:grpSpPr>
          <a:xfrm>
            <a:off x="0" y="9378850"/>
            <a:ext cx="18288000" cy="910276"/>
            <a:chOff x="0" y="0"/>
            <a:chExt cx="4816593" cy="239744"/>
          </a:xfrm>
        </p:grpSpPr>
        <p:sp>
          <p:nvSpPr>
            <p:cNvPr id="52" name="Freeform 52"/>
            <p:cNvSpPr/>
            <p:nvPr/>
          </p:nvSpPr>
          <p:spPr>
            <a:xfrm>
              <a:off x="0" y="0"/>
              <a:ext cx="4816592" cy="239744"/>
            </a:xfrm>
            <a:custGeom>
              <a:avLst/>
              <a:gdLst/>
              <a:ahLst/>
              <a:cxnLst/>
              <a:rect l="l" t="t" r="r" b="b"/>
              <a:pathLst>
                <a:path w="4816592" h="239744">
                  <a:moveTo>
                    <a:pt x="0" y="0"/>
                  </a:moveTo>
                  <a:lnTo>
                    <a:pt x="4816592" y="0"/>
                  </a:lnTo>
                  <a:lnTo>
                    <a:pt x="4816592" y="239744"/>
                  </a:lnTo>
                  <a:lnTo>
                    <a:pt x="0" y="239744"/>
                  </a:lnTo>
                  <a:close/>
                </a:path>
              </a:pathLst>
            </a:custGeom>
            <a:solidFill>
              <a:srgbClr val="2B4B82"/>
            </a:solidFill>
          </p:spPr>
        </p:sp>
        <p:sp>
          <p:nvSpPr>
            <p:cNvPr id="53" name="TextBox 53"/>
            <p:cNvSpPr txBox="1"/>
            <p:nvPr/>
          </p:nvSpPr>
          <p:spPr>
            <a:xfrm>
              <a:off x="0" y="-38100"/>
              <a:ext cx="4816593" cy="277844"/>
            </a:xfrm>
            <a:prstGeom prst="rect">
              <a:avLst/>
            </a:prstGeom>
          </p:spPr>
          <p:txBody>
            <a:bodyPr lIns="50800" tIns="50800" rIns="50800" bIns="50800" rtlCol="0" anchor="ctr"/>
            <a:lstStyle/>
            <a:p>
              <a:pPr algn="ctr">
                <a:lnSpc>
                  <a:spcPts val="2940"/>
                </a:lnSpc>
              </a:pPr>
              <a:endParaRPr dirty="0"/>
            </a:p>
          </p:txBody>
        </p:sp>
      </p:grpSp>
      <p:sp>
        <p:nvSpPr>
          <p:cNvPr id="54" name="TextBox 54"/>
          <p:cNvSpPr txBox="1"/>
          <p:nvPr/>
        </p:nvSpPr>
        <p:spPr>
          <a:xfrm>
            <a:off x="10080480" y="9539312"/>
            <a:ext cx="9980307" cy="437620"/>
          </a:xfrm>
          <a:prstGeom prst="rect">
            <a:avLst/>
          </a:prstGeom>
        </p:spPr>
        <p:txBody>
          <a:bodyPr lIns="0" tIns="0" rIns="0" bIns="0" rtlCol="0" anchor="t">
            <a:spAutoFit/>
          </a:bodyPr>
          <a:lstStyle/>
          <a:p>
            <a:pPr marL="0" lvl="0" indent="0" algn="l">
              <a:lnSpc>
                <a:spcPts val="3740"/>
              </a:lnSpc>
              <a:spcBef>
                <a:spcPct val="0"/>
              </a:spcBef>
            </a:pPr>
            <a:r>
              <a:rPr lang="en-US" sz="2672" spc="325" dirty="0">
                <a:solidFill>
                  <a:srgbClr val="FEFEFE"/>
                </a:solidFill>
                <a:latin typeface="Noto Sans TC" panose="020B0200000000000000" pitchFamily="34" charset="-120"/>
                <a:ea typeface="Noto Sans TC" panose="020B0200000000000000" pitchFamily="34" charset="-120"/>
                <a:cs typeface="Noto Sans T Chinese"/>
                <a:sym typeface="Noto Sans T Chinese"/>
              </a:rPr>
              <a:t>114學年度_</a:t>
            </a:r>
            <a:r>
              <a:rPr lang="en-US" sz="2672" u="none" strike="noStrike" spc="325" dirty="0">
                <a:solidFill>
                  <a:srgbClr val="FEFEFE"/>
                </a:solidFill>
                <a:latin typeface="Noto Sans TC" panose="020B0200000000000000" pitchFamily="34" charset="-120"/>
                <a:ea typeface="Noto Sans TC" panose="020B0200000000000000" pitchFamily="34" charset="-120"/>
                <a:cs typeface="Noto Sans T Chinese"/>
                <a:sym typeface="Noto Sans T Chinese"/>
              </a:rPr>
              <a:t>教學實踐研究計畫校內徵件說明會</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500"/>
                                        <p:tgtEl>
                                          <p:spTgt spid="7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childTnLst>
                          </p:cTn>
                        </p:par>
                        <p:par>
                          <p:cTn id="40" fill="hold">
                            <p:stCondLst>
                              <p:cond delay="4500"/>
                            </p:stCondLst>
                            <p:childTnLst>
                              <p:par>
                                <p:cTn id="41" presetID="10" presetClass="entr" presetSubtype="0" fill="hold" nodeType="afterEffect">
                                  <p:stCondLst>
                                    <p:cond delay="50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childTnLst>
                          </p:cTn>
                        </p:par>
                        <p:par>
                          <p:cTn id="44" fill="hold">
                            <p:stCondLst>
                              <p:cond delay="5500"/>
                            </p:stCondLst>
                            <p:childTnLst>
                              <p:par>
                                <p:cTn id="45" presetID="22" presetClass="entr" presetSubtype="8"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childTnLst>
                          </p:cTn>
                        </p:par>
                        <p:par>
                          <p:cTn id="52" fill="hold">
                            <p:stCondLst>
                              <p:cond delay="650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7000"/>
                            </p:stCondLst>
                            <p:childTnLst>
                              <p:par>
                                <p:cTn id="57" presetID="10" presetClass="entr" presetSubtype="0"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fade">
                                      <p:cBhvr>
                                        <p:cTn id="59" dur="500"/>
                                        <p:tgtEl>
                                          <p:spTgt spid="78"/>
                                        </p:tgtEl>
                                      </p:cBhvr>
                                    </p:animEffect>
                                  </p:childTnLst>
                                </p:cTn>
                              </p:par>
                            </p:childTnLst>
                          </p:cTn>
                        </p:par>
                        <p:par>
                          <p:cTn id="60" fill="hold">
                            <p:stCondLst>
                              <p:cond delay="7500"/>
                            </p:stCondLst>
                            <p:childTnLst>
                              <p:par>
                                <p:cTn id="61" presetID="22" presetClass="entr" presetSubtype="8"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left)">
                                      <p:cBhvr>
                                        <p:cTn id="63" dur="500"/>
                                        <p:tgtEl>
                                          <p:spTgt spid="34"/>
                                        </p:tgtEl>
                                      </p:cBhvr>
                                    </p:animEffect>
                                  </p:childTnLst>
                                </p:cTn>
                              </p:par>
                            </p:childTnLst>
                          </p:cTn>
                        </p:par>
                        <p:par>
                          <p:cTn id="64" fill="hold">
                            <p:stCondLst>
                              <p:cond delay="8000"/>
                            </p:stCondLst>
                            <p:childTnLst>
                              <p:par>
                                <p:cTn id="65" presetID="10" presetClass="entr" presetSubtype="0" fill="hold"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fade">
                                      <p:cBhvr>
                                        <p:cTn id="67" dur="500"/>
                                        <p:tgtEl>
                                          <p:spTgt spid="79"/>
                                        </p:tgtEl>
                                      </p:cBhvr>
                                    </p:animEffect>
                                  </p:childTnLst>
                                </p:cTn>
                              </p:par>
                            </p:childTnLst>
                          </p:cTn>
                        </p:par>
                        <p:par>
                          <p:cTn id="68" fill="hold">
                            <p:stCondLst>
                              <p:cond delay="8500"/>
                            </p:stCondLst>
                            <p:childTnLst>
                              <p:par>
                                <p:cTn id="69" presetID="2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left)">
                                      <p:cBhvr>
                                        <p:cTn id="71" dur="500"/>
                                        <p:tgtEl>
                                          <p:spTgt spid="35"/>
                                        </p:tgtEl>
                                      </p:cBhvr>
                                    </p:animEffect>
                                  </p:childTnLst>
                                </p:cTn>
                              </p:par>
                            </p:childTnLst>
                          </p:cTn>
                        </p:par>
                        <p:par>
                          <p:cTn id="72" fill="hold">
                            <p:stCondLst>
                              <p:cond delay="9000"/>
                            </p:stCondLst>
                            <p:childTnLst>
                              <p:par>
                                <p:cTn id="73" presetID="10" presetClass="entr" presetSubtype="0" fill="hold"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076325" y="955241"/>
            <a:ext cx="16135350" cy="1359846"/>
          </a:xfrm>
          <a:prstGeom prst="rect">
            <a:avLst/>
          </a:prstGeom>
        </p:spPr>
        <p:txBody>
          <a:bodyPr lIns="0" tIns="0" rIns="0" bIns="0" rtlCol="0" anchor="t">
            <a:spAutoFit/>
          </a:bodyPr>
          <a:lstStyle/>
          <a:p>
            <a:pPr marL="0" lvl="0" indent="0" algn="ctr">
              <a:lnSpc>
                <a:spcPts val="11147"/>
              </a:lnSpc>
              <a:spcBef>
                <a:spcPct val="0"/>
              </a:spcBef>
            </a:pPr>
            <a:r>
              <a:rPr lang="en-US" sz="8000" b="1" u="none" strike="noStrike" spc="300"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計畫申請類別-</a:t>
            </a:r>
            <a:r>
              <a:rPr lang="en-US" sz="8000" b="1" u="none" strike="noStrike" spc="300" dirty="0">
                <a:solidFill>
                  <a:srgbClr val="E57777"/>
                </a:solidFill>
                <a:latin typeface="Noto Sans TC" panose="020B0200000000000000" pitchFamily="34" charset="-120"/>
                <a:ea typeface="Noto Sans TC" panose="020B0200000000000000" pitchFamily="34" charset="-120"/>
                <a:cs typeface="Noto Sans T Chinese Bold"/>
                <a:sym typeface="Noto Sans T Chinese Bold"/>
              </a:rPr>
              <a:t>3專案</a:t>
            </a:r>
          </a:p>
        </p:txBody>
      </p:sp>
      <p:sp>
        <p:nvSpPr>
          <p:cNvPr id="4" name="AutoShape 4">
            <a:extLst>
              <a:ext uri="{C183D7F6-B498-43B3-948B-1728B52AA6E4}">
                <adec:decorative xmlns:adec="http://schemas.microsoft.com/office/drawing/2017/decorative" val="1"/>
              </a:ext>
            </a:extLst>
          </p:cNvPr>
          <p:cNvSpPr/>
          <p:nvPr/>
        </p:nvSpPr>
        <p:spPr>
          <a:xfrm>
            <a:off x="6000136" y="4319078"/>
            <a:ext cx="2494460" cy="0"/>
          </a:xfrm>
          <a:prstGeom prst="line">
            <a:avLst/>
          </a:prstGeom>
          <a:ln w="38100" cap="flat">
            <a:solidFill>
              <a:srgbClr val="31356E"/>
            </a:solidFill>
            <a:prstDash val="solid"/>
            <a:headEnd type="none" w="sm" len="sm"/>
            <a:tailEnd type="none" w="sm" len="sm"/>
          </a:ln>
        </p:spPr>
      </p:sp>
      <p:sp>
        <p:nvSpPr>
          <p:cNvPr id="5" name="AutoShape 5">
            <a:extLst>
              <a:ext uri="{C183D7F6-B498-43B3-948B-1728B52AA6E4}">
                <adec:decorative xmlns:adec="http://schemas.microsoft.com/office/drawing/2017/decorative" val="1"/>
              </a:ext>
            </a:extLst>
          </p:cNvPr>
          <p:cNvSpPr/>
          <p:nvPr/>
        </p:nvSpPr>
        <p:spPr>
          <a:xfrm>
            <a:off x="9395309" y="4319078"/>
            <a:ext cx="2494460" cy="0"/>
          </a:xfrm>
          <a:prstGeom prst="line">
            <a:avLst/>
          </a:prstGeom>
          <a:ln w="38100" cap="flat">
            <a:solidFill>
              <a:srgbClr val="31356E"/>
            </a:solidFill>
            <a:prstDash val="solid"/>
            <a:headEnd type="none" w="sm" len="sm"/>
            <a:tailEnd type="none" w="sm" len="sm"/>
          </a:ln>
        </p:spPr>
      </p:sp>
      <p:grpSp>
        <p:nvGrpSpPr>
          <p:cNvPr id="18" name="Group 18"/>
          <p:cNvGrpSpPr/>
          <p:nvPr/>
        </p:nvGrpSpPr>
        <p:grpSpPr>
          <a:xfrm>
            <a:off x="3261674" y="7084689"/>
            <a:ext cx="11764653" cy="1619407"/>
            <a:chOff x="0" y="0"/>
            <a:chExt cx="17440407" cy="2400676"/>
          </a:xfrm>
        </p:grpSpPr>
        <p:sp>
          <p:nvSpPr>
            <p:cNvPr id="19" name="Freeform 19"/>
            <p:cNvSpPr/>
            <p:nvPr/>
          </p:nvSpPr>
          <p:spPr>
            <a:xfrm>
              <a:off x="0" y="0"/>
              <a:ext cx="17440407" cy="2400676"/>
            </a:xfrm>
            <a:custGeom>
              <a:avLst/>
              <a:gdLst/>
              <a:ahLst/>
              <a:cxnLst/>
              <a:rect l="l" t="t" r="r" b="b"/>
              <a:pathLst>
                <a:path w="17440407" h="2400676">
                  <a:moveTo>
                    <a:pt x="19742" y="0"/>
                  </a:moveTo>
                  <a:lnTo>
                    <a:pt x="17420665" y="0"/>
                  </a:lnTo>
                  <a:cubicBezTo>
                    <a:pt x="17425901" y="0"/>
                    <a:pt x="17430922" y="2080"/>
                    <a:pt x="17434624" y="5782"/>
                  </a:cubicBezTo>
                  <a:cubicBezTo>
                    <a:pt x="17438326" y="9485"/>
                    <a:pt x="17440407" y="14506"/>
                    <a:pt x="17440407" y="19742"/>
                  </a:cubicBezTo>
                  <a:lnTo>
                    <a:pt x="17440407" y="2380934"/>
                  </a:lnTo>
                  <a:cubicBezTo>
                    <a:pt x="17440407" y="2391837"/>
                    <a:pt x="17431569" y="2400676"/>
                    <a:pt x="17420665" y="2400676"/>
                  </a:cubicBezTo>
                  <a:lnTo>
                    <a:pt x="19742" y="2400676"/>
                  </a:lnTo>
                  <a:cubicBezTo>
                    <a:pt x="14506" y="2400676"/>
                    <a:pt x="9485" y="2398596"/>
                    <a:pt x="5782" y="2394893"/>
                  </a:cubicBezTo>
                  <a:cubicBezTo>
                    <a:pt x="2080" y="2391191"/>
                    <a:pt x="0" y="2386169"/>
                    <a:pt x="0" y="2380934"/>
                  </a:cubicBezTo>
                  <a:lnTo>
                    <a:pt x="0" y="19742"/>
                  </a:lnTo>
                  <a:cubicBezTo>
                    <a:pt x="0" y="8839"/>
                    <a:pt x="8839" y="0"/>
                    <a:pt x="19742" y="0"/>
                  </a:cubicBezTo>
                  <a:close/>
                </a:path>
              </a:pathLst>
            </a:custGeom>
            <a:solidFill>
              <a:srgbClr val="FEFEFE"/>
            </a:solidFill>
            <a:ln w="28575" cap="rnd">
              <a:solidFill>
                <a:srgbClr val="2B4B82"/>
              </a:solidFill>
              <a:prstDash val="solid"/>
              <a:round/>
            </a:ln>
          </p:spPr>
        </p:sp>
        <p:sp>
          <p:nvSpPr>
            <p:cNvPr id="20" name="TextBox 20"/>
            <p:cNvSpPr txBox="1"/>
            <p:nvPr/>
          </p:nvSpPr>
          <p:spPr>
            <a:xfrm>
              <a:off x="0" y="-76200"/>
              <a:ext cx="17440407" cy="2476876"/>
            </a:xfrm>
            <a:prstGeom prst="rect">
              <a:avLst/>
            </a:prstGeom>
          </p:spPr>
          <p:txBody>
            <a:bodyPr lIns="0" tIns="0" rIns="0" bIns="0" rtlCol="0" anchor="ctr"/>
            <a:lstStyle/>
            <a:p>
              <a:pPr algn="ctr">
                <a:lnSpc>
                  <a:spcPts val="4050"/>
                </a:lnSpc>
              </a:pPr>
              <a:r>
                <a:rPr lang="en-US" sz="2700" spc="405" dirty="0">
                  <a:solidFill>
                    <a:srgbClr val="2B4B82"/>
                  </a:solidFill>
                  <a:latin typeface="Noto Sans TC" panose="020B0200000000000000" pitchFamily="34" charset="-120"/>
                  <a:ea typeface="Noto Sans TC" panose="020B0200000000000000" pitchFamily="34" charset="-120"/>
                  <a:cs typeface="Noto Sans T Chinese"/>
                  <a:sym typeface="Noto Sans T Chinese"/>
                </a:rPr>
                <a:t>1.除體育課程外，非通識課程請投件至其他領域學門。</a:t>
              </a:r>
            </a:p>
            <a:p>
              <a:pPr marL="0" lvl="0" indent="0" algn="ctr">
                <a:lnSpc>
                  <a:spcPts val="4050"/>
                </a:lnSpc>
              </a:pPr>
              <a:r>
                <a:rPr lang="en-US" sz="2700" spc="405" dirty="0">
                  <a:solidFill>
                    <a:srgbClr val="2B4B82"/>
                  </a:solidFill>
                  <a:latin typeface="Noto Sans TC" panose="020B0200000000000000" pitchFamily="34" charset="-120"/>
                  <a:ea typeface="Noto Sans TC" panose="020B0200000000000000" pitchFamily="34" charset="-120"/>
                  <a:cs typeface="Noto Sans T Chinese"/>
                  <a:sym typeface="Noto Sans T Chinese"/>
                </a:rPr>
                <a:t>2.每位申請人應擇一申請，且申請件數以一件為限。</a:t>
              </a:r>
            </a:p>
          </p:txBody>
        </p:sp>
      </p:grpSp>
      <p:grpSp>
        <p:nvGrpSpPr>
          <p:cNvPr id="21" name="Group 21"/>
          <p:cNvGrpSpPr/>
          <p:nvPr/>
        </p:nvGrpSpPr>
        <p:grpSpPr>
          <a:xfrm>
            <a:off x="0" y="9378850"/>
            <a:ext cx="18288000" cy="910276"/>
            <a:chOff x="0" y="0"/>
            <a:chExt cx="4816593" cy="239744"/>
          </a:xfrm>
        </p:grpSpPr>
        <p:sp>
          <p:nvSpPr>
            <p:cNvPr id="22" name="Freeform 22"/>
            <p:cNvSpPr/>
            <p:nvPr/>
          </p:nvSpPr>
          <p:spPr>
            <a:xfrm>
              <a:off x="0" y="0"/>
              <a:ext cx="4816592" cy="239744"/>
            </a:xfrm>
            <a:custGeom>
              <a:avLst/>
              <a:gdLst/>
              <a:ahLst/>
              <a:cxnLst/>
              <a:rect l="l" t="t" r="r" b="b"/>
              <a:pathLst>
                <a:path w="4816592" h="239744">
                  <a:moveTo>
                    <a:pt x="0" y="0"/>
                  </a:moveTo>
                  <a:lnTo>
                    <a:pt x="4816592" y="0"/>
                  </a:lnTo>
                  <a:lnTo>
                    <a:pt x="4816592" y="239744"/>
                  </a:lnTo>
                  <a:lnTo>
                    <a:pt x="0" y="239744"/>
                  </a:lnTo>
                  <a:close/>
                </a:path>
              </a:pathLst>
            </a:custGeom>
            <a:solidFill>
              <a:srgbClr val="2B4B82"/>
            </a:solidFill>
          </p:spPr>
        </p:sp>
        <p:sp>
          <p:nvSpPr>
            <p:cNvPr id="23" name="TextBox 23"/>
            <p:cNvSpPr txBox="1"/>
            <p:nvPr/>
          </p:nvSpPr>
          <p:spPr>
            <a:xfrm>
              <a:off x="0" y="-38100"/>
              <a:ext cx="4816593" cy="277844"/>
            </a:xfrm>
            <a:prstGeom prst="rect">
              <a:avLst/>
            </a:prstGeom>
          </p:spPr>
          <p:txBody>
            <a:bodyPr lIns="50800" tIns="50800" rIns="50800" bIns="50800" rtlCol="0" anchor="ctr"/>
            <a:lstStyle/>
            <a:p>
              <a:pPr algn="ctr">
                <a:lnSpc>
                  <a:spcPts val="2940"/>
                </a:lnSpc>
              </a:pPr>
              <a:endParaRPr dirty="0"/>
            </a:p>
          </p:txBody>
        </p:sp>
      </p:grpSp>
      <p:sp>
        <p:nvSpPr>
          <p:cNvPr id="24" name="TextBox 24"/>
          <p:cNvSpPr txBox="1"/>
          <p:nvPr/>
        </p:nvSpPr>
        <p:spPr>
          <a:xfrm>
            <a:off x="10080480" y="9539312"/>
            <a:ext cx="9980307" cy="437620"/>
          </a:xfrm>
          <a:prstGeom prst="rect">
            <a:avLst/>
          </a:prstGeom>
        </p:spPr>
        <p:txBody>
          <a:bodyPr lIns="0" tIns="0" rIns="0" bIns="0" rtlCol="0" anchor="t">
            <a:spAutoFit/>
          </a:bodyPr>
          <a:lstStyle/>
          <a:p>
            <a:pPr marL="0" lvl="0" indent="0" algn="l">
              <a:lnSpc>
                <a:spcPts val="3740"/>
              </a:lnSpc>
              <a:spcBef>
                <a:spcPct val="0"/>
              </a:spcBef>
            </a:pPr>
            <a:r>
              <a:rPr lang="en-US" sz="2672" spc="325" dirty="0">
                <a:solidFill>
                  <a:srgbClr val="FEFEFE"/>
                </a:solidFill>
                <a:latin typeface="Noto Sans TC" panose="020B0200000000000000" pitchFamily="34" charset="-120"/>
                <a:ea typeface="Noto Sans TC" panose="020B0200000000000000" pitchFamily="34" charset="-120"/>
                <a:cs typeface="Noto Sans T Chinese"/>
                <a:sym typeface="Noto Sans T Chinese"/>
              </a:rPr>
              <a:t>114學年度_</a:t>
            </a:r>
            <a:r>
              <a:rPr lang="en-US" sz="2672" u="none" strike="noStrike" spc="325" dirty="0">
                <a:solidFill>
                  <a:srgbClr val="FEFEFE"/>
                </a:solidFill>
                <a:latin typeface="Noto Sans TC" panose="020B0200000000000000" pitchFamily="34" charset="-120"/>
                <a:ea typeface="Noto Sans TC" panose="020B0200000000000000" pitchFamily="34" charset="-120"/>
                <a:cs typeface="Noto Sans T Chinese"/>
                <a:sym typeface="Noto Sans T Chinese"/>
              </a:rPr>
              <a:t>教學實踐研究計畫校內徵件說明會</a:t>
            </a:r>
          </a:p>
        </p:txBody>
      </p:sp>
      <p:grpSp>
        <p:nvGrpSpPr>
          <p:cNvPr id="40" name="群組 39">
            <a:extLst>
              <a:ext uri="{FF2B5EF4-FFF2-40B4-BE49-F238E27FC236}">
                <a16:creationId xmlns:a16="http://schemas.microsoft.com/office/drawing/2014/main" id="{09FAD214-A4FD-4FE0-9F00-8C18246496DF}"/>
              </a:ext>
            </a:extLst>
          </p:cNvPr>
          <p:cNvGrpSpPr/>
          <p:nvPr/>
        </p:nvGrpSpPr>
        <p:grpSpPr>
          <a:xfrm>
            <a:off x="4181206" y="3877066"/>
            <a:ext cx="2737148" cy="2562282"/>
            <a:chOff x="4181206" y="3877066"/>
            <a:chExt cx="2737148" cy="2562282"/>
          </a:xfrm>
        </p:grpSpPr>
        <p:sp>
          <p:nvSpPr>
            <p:cNvPr id="16" name="TextBox 16"/>
            <p:cNvSpPr txBox="1"/>
            <p:nvPr/>
          </p:nvSpPr>
          <p:spPr>
            <a:xfrm>
              <a:off x="4181206" y="5331544"/>
              <a:ext cx="2737148" cy="1107804"/>
            </a:xfrm>
            <a:prstGeom prst="rect">
              <a:avLst/>
            </a:prstGeom>
          </p:spPr>
          <p:txBody>
            <a:bodyPr lIns="0" tIns="0" rIns="0" bIns="0" rtlCol="0" anchor="t">
              <a:spAutoFit/>
            </a:bodyPr>
            <a:lstStyle/>
            <a:p>
              <a:pPr marL="0" lvl="0" indent="0" algn="ctr">
                <a:lnSpc>
                  <a:spcPts val="4479"/>
                </a:lnSpc>
                <a:spcBef>
                  <a:spcPct val="0"/>
                </a:spcBef>
              </a:pPr>
              <a:r>
                <a:rPr lang="en-US" sz="3199" b="1" spc="319"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大學社會責任(USR)</a:t>
              </a:r>
            </a:p>
          </p:txBody>
        </p:sp>
        <p:grpSp>
          <p:nvGrpSpPr>
            <p:cNvPr id="31" name="群組 30">
              <a:extLst>
                <a:ext uri="{FF2B5EF4-FFF2-40B4-BE49-F238E27FC236}">
                  <a16:creationId xmlns:a16="http://schemas.microsoft.com/office/drawing/2014/main" id="{49075E57-8A4F-4CC9-9A36-00872700F5C1}"/>
                </a:ext>
              </a:extLst>
            </p:cNvPr>
            <p:cNvGrpSpPr/>
            <p:nvPr/>
          </p:nvGrpSpPr>
          <p:grpSpPr>
            <a:xfrm>
              <a:off x="5099423" y="3877066"/>
              <a:ext cx="900712" cy="967134"/>
              <a:chOff x="1903298" y="3196870"/>
              <a:chExt cx="900712" cy="967134"/>
            </a:xfrm>
          </p:grpSpPr>
          <p:sp>
            <p:nvSpPr>
              <p:cNvPr id="29" name="Freeform 13">
                <a:extLst>
                  <a:ext uri="{FF2B5EF4-FFF2-40B4-BE49-F238E27FC236}">
                    <a16:creationId xmlns:a16="http://schemas.microsoft.com/office/drawing/2014/main" id="{34F7F1A5-1DD7-4EC6-8FE9-520648586BEB}"/>
                  </a:ext>
                  <a:ext uri="{C183D7F6-B498-43B3-948B-1728B52AA6E4}">
                    <adec:decorative xmlns:adec="http://schemas.microsoft.com/office/drawing/2017/decorative" val="1"/>
                  </a:ext>
                </a:extLst>
              </p:cNvPr>
              <p:cNvSpPr/>
              <p:nvPr/>
            </p:nvSpPr>
            <p:spPr>
              <a:xfrm>
                <a:off x="1903298" y="3227072"/>
                <a:ext cx="900712" cy="884024"/>
              </a:xfrm>
              <a:custGeom>
                <a:avLst/>
                <a:gdLst/>
                <a:ahLst/>
                <a:cxnLst/>
                <a:rect l="l" t="t" r="r" b="b"/>
                <a:pathLst>
                  <a:path w="825825" h="810524">
                    <a:moveTo>
                      <a:pt x="405262" y="0"/>
                    </a:moveTo>
                    <a:lnTo>
                      <a:pt x="420563" y="0"/>
                    </a:lnTo>
                    <a:cubicBezTo>
                      <a:pt x="644383" y="0"/>
                      <a:pt x="825825" y="181442"/>
                      <a:pt x="825825" y="405262"/>
                    </a:cubicBezTo>
                    <a:lnTo>
                      <a:pt x="825825" y="405262"/>
                    </a:lnTo>
                    <a:cubicBezTo>
                      <a:pt x="825825" y="512744"/>
                      <a:pt x="783127" y="615824"/>
                      <a:pt x="707126" y="691826"/>
                    </a:cubicBezTo>
                    <a:cubicBezTo>
                      <a:pt x="631125" y="767827"/>
                      <a:pt x="528045" y="810524"/>
                      <a:pt x="420563" y="810524"/>
                    </a:cubicBezTo>
                    <a:lnTo>
                      <a:pt x="405262" y="810524"/>
                    </a:lnTo>
                    <a:cubicBezTo>
                      <a:pt x="297780" y="810524"/>
                      <a:pt x="194700" y="767827"/>
                      <a:pt x="118698" y="691826"/>
                    </a:cubicBezTo>
                    <a:cubicBezTo>
                      <a:pt x="42697" y="615824"/>
                      <a:pt x="0" y="512744"/>
                      <a:pt x="0" y="405262"/>
                    </a:cubicBezTo>
                    <a:lnTo>
                      <a:pt x="0" y="405262"/>
                    </a:lnTo>
                    <a:cubicBezTo>
                      <a:pt x="0" y="297780"/>
                      <a:pt x="42697" y="194700"/>
                      <a:pt x="118698" y="118698"/>
                    </a:cubicBezTo>
                    <a:cubicBezTo>
                      <a:pt x="194700" y="42697"/>
                      <a:pt x="297780" y="0"/>
                      <a:pt x="405262" y="0"/>
                    </a:cubicBezTo>
                    <a:close/>
                  </a:path>
                </a:pathLst>
              </a:custGeom>
              <a:solidFill>
                <a:srgbClr val="94DDDE"/>
              </a:solidFill>
            </p:spPr>
          </p:sp>
          <p:sp>
            <p:nvSpPr>
              <p:cNvPr id="30" name="TextBox 14">
                <a:extLst>
                  <a:ext uri="{FF2B5EF4-FFF2-40B4-BE49-F238E27FC236}">
                    <a16:creationId xmlns:a16="http://schemas.microsoft.com/office/drawing/2014/main" id="{9CDF92D8-3837-4892-B8DF-F7A9BE539889}"/>
                  </a:ext>
                </a:extLst>
              </p:cNvPr>
              <p:cNvSpPr txBox="1"/>
              <p:nvPr/>
            </p:nvSpPr>
            <p:spPr>
              <a:xfrm>
                <a:off x="2162303" y="3196870"/>
                <a:ext cx="458902" cy="967134"/>
              </a:xfrm>
              <a:prstGeom prst="rect">
                <a:avLst/>
              </a:prstGeom>
            </p:spPr>
            <p:txBody>
              <a:bodyPr lIns="0" tIns="0" rIns="0" bIns="0" rtlCol="0" anchor="ctr"/>
              <a:lstStyle/>
              <a:p>
                <a:pPr marL="0" lvl="0" indent="0" algn="ctr">
                  <a:lnSpc>
                    <a:spcPts val="6160"/>
                  </a:lnSpc>
                  <a:spcBef>
                    <a:spcPct val="0"/>
                  </a:spcBef>
                </a:pPr>
                <a:r>
                  <a:rPr lang="en-US" sz="5400" b="1" u="none" spc="752" dirty="0">
                    <a:solidFill>
                      <a:srgbClr val="2B4B82"/>
                    </a:solidFill>
                    <a:latin typeface="Noto Sans TC" panose="020B0200000000000000" pitchFamily="34" charset="-120"/>
                    <a:ea typeface="Noto Sans TC" panose="020B0200000000000000" pitchFamily="34" charset="-120"/>
                    <a:cs typeface="Clear Sans Bold"/>
                    <a:sym typeface="Clear Sans Bold"/>
                  </a:rPr>
                  <a:t>1</a:t>
                </a:r>
              </a:p>
            </p:txBody>
          </p:sp>
        </p:grpSp>
      </p:grpSp>
      <p:grpSp>
        <p:nvGrpSpPr>
          <p:cNvPr id="41" name="群組 40">
            <a:extLst>
              <a:ext uri="{FF2B5EF4-FFF2-40B4-BE49-F238E27FC236}">
                <a16:creationId xmlns:a16="http://schemas.microsoft.com/office/drawing/2014/main" id="{DE38897B-5E71-4751-A9AF-D439AE738E3B}"/>
              </a:ext>
            </a:extLst>
          </p:cNvPr>
          <p:cNvGrpSpPr/>
          <p:nvPr/>
        </p:nvGrpSpPr>
        <p:grpSpPr>
          <a:xfrm>
            <a:off x="7744119" y="3877066"/>
            <a:ext cx="2401670" cy="1985201"/>
            <a:chOff x="7744119" y="3877066"/>
            <a:chExt cx="2401670" cy="1985201"/>
          </a:xfrm>
        </p:grpSpPr>
        <p:sp>
          <p:nvSpPr>
            <p:cNvPr id="15" name="TextBox 15"/>
            <p:cNvSpPr txBox="1"/>
            <p:nvPr/>
          </p:nvSpPr>
          <p:spPr>
            <a:xfrm>
              <a:off x="7744119" y="5331544"/>
              <a:ext cx="2401670" cy="530723"/>
            </a:xfrm>
            <a:prstGeom prst="rect">
              <a:avLst/>
            </a:prstGeom>
          </p:spPr>
          <p:txBody>
            <a:bodyPr lIns="0" tIns="0" rIns="0" bIns="0" rtlCol="0" anchor="t">
              <a:spAutoFit/>
            </a:bodyPr>
            <a:lstStyle/>
            <a:p>
              <a:pPr marL="0" lvl="0" indent="0" algn="ctr">
                <a:lnSpc>
                  <a:spcPts val="4479"/>
                </a:lnSpc>
                <a:spcBef>
                  <a:spcPct val="0"/>
                </a:spcBef>
              </a:pPr>
              <a:r>
                <a:rPr lang="en-US" sz="3199" b="1" spc="319"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技術實作</a:t>
              </a:r>
            </a:p>
          </p:txBody>
        </p:sp>
        <p:grpSp>
          <p:nvGrpSpPr>
            <p:cNvPr id="32" name="群組 31">
              <a:extLst>
                <a:ext uri="{FF2B5EF4-FFF2-40B4-BE49-F238E27FC236}">
                  <a16:creationId xmlns:a16="http://schemas.microsoft.com/office/drawing/2014/main" id="{DCE94838-D7E1-4B12-9B9D-D4AC2B7ED164}"/>
                </a:ext>
              </a:extLst>
            </p:cNvPr>
            <p:cNvGrpSpPr/>
            <p:nvPr/>
          </p:nvGrpSpPr>
          <p:grpSpPr>
            <a:xfrm>
              <a:off x="8494598" y="3877066"/>
              <a:ext cx="900712" cy="967134"/>
              <a:chOff x="1903298" y="3196870"/>
              <a:chExt cx="900712" cy="967134"/>
            </a:xfrm>
          </p:grpSpPr>
          <p:sp>
            <p:nvSpPr>
              <p:cNvPr id="33" name="Freeform 13">
                <a:extLst>
                  <a:ext uri="{FF2B5EF4-FFF2-40B4-BE49-F238E27FC236}">
                    <a16:creationId xmlns:a16="http://schemas.microsoft.com/office/drawing/2014/main" id="{A5113CAD-6348-460E-B019-928A87160D2D}"/>
                  </a:ext>
                  <a:ext uri="{C183D7F6-B498-43B3-948B-1728B52AA6E4}">
                    <adec:decorative xmlns:adec="http://schemas.microsoft.com/office/drawing/2017/decorative" val="1"/>
                  </a:ext>
                </a:extLst>
              </p:cNvPr>
              <p:cNvSpPr/>
              <p:nvPr/>
            </p:nvSpPr>
            <p:spPr>
              <a:xfrm>
                <a:off x="1903298" y="3227072"/>
                <a:ext cx="900712" cy="884024"/>
              </a:xfrm>
              <a:custGeom>
                <a:avLst/>
                <a:gdLst/>
                <a:ahLst/>
                <a:cxnLst/>
                <a:rect l="l" t="t" r="r" b="b"/>
                <a:pathLst>
                  <a:path w="825825" h="810524">
                    <a:moveTo>
                      <a:pt x="405262" y="0"/>
                    </a:moveTo>
                    <a:lnTo>
                      <a:pt x="420563" y="0"/>
                    </a:lnTo>
                    <a:cubicBezTo>
                      <a:pt x="644383" y="0"/>
                      <a:pt x="825825" y="181442"/>
                      <a:pt x="825825" y="405262"/>
                    </a:cubicBezTo>
                    <a:lnTo>
                      <a:pt x="825825" y="405262"/>
                    </a:lnTo>
                    <a:cubicBezTo>
                      <a:pt x="825825" y="512744"/>
                      <a:pt x="783127" y="615824"/>
                      <a:pt x="707126" y="691826"/>
                    </a:cubicBezTo>
                    <a:cubicBezTo>
                      <a:pt x="631125" y="767827"/>
                      <a:pt x="528045" y="810524"/>
                      <a:pt x="420563" y="810524"/>
                    </a:cubicBezTo>
                    <a:lnTo>
                      <a:pt x="405262" y="810524"/>
                    </a:lnTo>
                    <a:cubicBezTo>
                      <a:pt x="297780" y="810524"/>
                      <a:pt x="194700" y="767827"/>
                      <a:pt x="118698" y="691826"/>
                    </a:cubicBezTo>
                    <a:cubicBezTo>
                      <a:pt x="42697" y="615824"/>
                      <a:pt x="0" y="512744"/>
                      <a:pt x="0" y="405262"/>
                    </a:cubicBezTo>
                    <a:lnTo>
                      <a:pt x="0" y="405262"/>
                    </a:lnTo>
                    <a:cubicBezTo>
                      <a:pt x="0" y="297780"/>
                      <a:pt x="42697" y="194700"/>
                      <a:pt x="118698" y="118698"/>
                    </a:cubicBezTo>
                    <a:cubicBezTo>
                      <a:pt x="194700" y="42697"/>
                      <a:pt x="297780" y="0"/>
                      <a:pt x="405262" y="0"/>
                    </a:cubicBezTo>
                    <a:close/>
                  </a:path>
                </a:pathLst>
              </a:custGeom>
              <a:solidFill>
                <a:srgbClr val="94DDDE"/>
              </a:solidFill>
            </p:spPr>
          </p:sp>
          <p:sp>
            <p:nvSpPr>
              <p:cNvPr id="34" name="TextBox 14">
                <a:extLst>
                  <a:ext uri="{FF2B5EF4-FFF2-40B4-BE49-F238E27FC236}">
                    <a16:creationId xmlns:a16="http://schemas.microsoft.com/office/drawing/2014/main" id="{0183366C-DFE6-4E5A-990A-83894DBE7951}"/>
                  </a:ext>
                </a:extLst>
              </p:cNvPr>
              <p:cNvSpPr txBox="1"/>
              <p:nvPr/>
            </p:nvSpPr>
            <p:spPr>
              <a:xfrm>
                <a:off x="2162303" y="3196870"/>
                <a:ext cx="458902" cy="967134"/>
              </a:xfrm>
              <a:prstGeom prst="rect">
                <a:avLst/>
              </a:prstGeom>
            </p:spPr>
            <p:txBody>
              <a:bodyPr lIns="0" tIns="0" rIns="0" bIns="0" rtlCol="0" anchor="ctr"/>
              <a:lstStyle/>
              <a:p>
                <a:pPr marL="0" lvl="0" indent="0" algn="ctr">
                  <a:lnSpc>
                    <a:spcPts val="6160"/>
                  </a:lnSpc>
                  <a:spcBef>
                    <a:spcPct val="0"/>
                  </a:spcBef>
                </a:pPr>
                <a:r>
                  <a:rPr lang="en-US" sz="5400" b="1" u="none" spc="752" dirty="0">
                    <a:solidFill>
                      <a:srgbClr val="2B4B82"/>
                    </a:solidFill>
                    <a:latin typeface="Noto Sans TC" panose="020B0200000000000000" pitchFamily="34" charset="-120"/>
                    <a:ea typeface="Noto Sans TC" panose="020B0200000000000000" pitchFamily="34" charset="-120"/>
                    <a:cs typeface="Clear Sans Bold"/>
                    <a:sym typeface="Clear Sans Bold"/>
                  </a:rPr>
                  <a:t>2</a:t>
                </a:r>
              </a:p>
            </p:txBody>
          </p:sp>
        </p:grpSp>
      </p:grpSp>
      <p:grpSp>
        <p:nvGrpSpPr>
          <p:cNvPr id="42" name="群組 41">
            <a:extLst>
              <a:ext uri="{FF2B5EF4-FFF2-40B4-BE49-F238E27FC236}">
                <a16:creationId xmlns:a16="http://schemas.microsoft.com/office/drawing/2014/main" id="{BEBF3AC7-D1B6-4B47-B0FD-CD8DA9ADEB1A}"/>
              </a:ext>
            </a:extLst>
          </p:cNvPr>
          <p:cNvGrpSpPr/>
          <p:nvPr/>
        </p:nvGrpSpPr>
        <p:grpSpPr>
          <a:xfrm>
            <a:off x="10573458" y="3877066"/>
            <a:ext cx="3533335" cy="2562282"/>
            <a:chOff x="10573458" y="3877066"/>
            <a:chExt cx="3533335" cy="2562282"/>
          </a:xfrm>
        </p:grpSpPr>
        <p:sp>
          <p:nvSpPr>
            <p:cNvPr id="17" name="TextBox 17"/>
            <p:cNvSpPr txBox="1"/>
            <p:nvPr/>
          </p:nvSpPr>
          <p:spPr>
            <a:xfrm>
              <a:off x="10573458" y="5331544"/>
              <a:ext cx="3533335" cy="1107804"/>
            </a:xfrm>
            <a:prstGeom prst="rect">
              <a:avLst/>
            </a:prstGeom>
          </p:spPr>
          <p:txBody>
            <a:bodyPr lIns="0" tIns="0" rIns="0" bIns="0" rtlCol="0" anchor="t">
              <a:spAutoFit/>
            </a:bodyPr>
            <a:lstStyle/>
            <a:p>
              <a:pPr algn="ctr">
                <a:lnSpc>
                  <a:spcPts val="4479"/>
                </a:lnSpc>
              </a:pPr>
              <a:r>
                <a:rPr lang="en-US" sz="3199" b="1" spc="319"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情緒健康</a:t>
              </a:r>
            </a:p>
            <a:p>
              <a:pPr marL="0" lvl="0" indent="0" algn="ctr">
                <a:lnSpc>
                  <a:spcPts val="4479"/>
                </a:lnSpc>
                <a:spcBef>
                  <a:spcPct val="0"/>
                </a:spcBef>
              </a:pPr>
              <a:r>
                <a:rPr lang="en-US" sz="3199" b="1" spc="319"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與福祉</a:t>
              </a:r>
            </a:p>
          </p:txBody>
        </p:sp>
        <p:grpSp>
          <p:nvGrpSpPr>
            <p:cNvPr id="35" name="群組 34">
              <a:extLst>
                <a:ext uri="{FF2B5EF4-FFF2-40B4-BE49-F238E27FC236}">
                  <a16:creationId xmlns:a16="http://schemas.microsoft.com/office/drawing/2014/main" id="{B7C0A7A4-FC99-4494-90A5-EB39FE0FEF78}"/>
                </a:ext>
              </a:extLst>
            </p:cNvPr>
            <p:cNvGrpSpPr/>
            <p:nvPr/>
          </p:nvGrpSpPr>
          <p:grpSpPr>
            <a:xfrm>
              <a:off x="11889770" y="3877066"/>
              <a:ext cx="900712" cy="967134"/>
              <a:chOff x="1903298" y="3196870"/>
              <a:chExt cx="900712" cy="967134"/>
            </a:xfrm>
          </p:grpSpPr>
          <p:sp>
            <p:nvSpPr>
              <p:cNvPr id="36" name="Freeform 13">
                <a:extLst>
                  <a:ext uri="{FF2B5EF4-FFF2-40B4-BE49-F238E27FC236}">
                    <a16:creationId xmlns:a16="http://schemas.microsoft.com/office/drawing/2014/main" id="{C54EB72E-C54B-4DD2-88BA-89DA035F18D7}"/>
                  </a:ext>
                  <a:ext uri="{C183D7F6-B498-43B3-948B-1728B52AA6E4}">
                    <adec:decorative xmlns:adec="http://schemas.microsoft.com/office/drawing/2017/decorative" val="1"/>
                  </a:ext>
                </a:extLst>
              </p:cNvPr>
              <p:cNvSpPr/>
              <p:nvPr/>
            </p:nvSpPr>
            <p:spPr>
              <a:xfrm>
                <a:off x="1903298" y="3227072"/>
                <a:ext cx="900712" cy="884024"/>
              </a:xfrm>
              <a:custGeom>
                <a:avLst/>
                <a:gdLst/>
                <a:ahLst/>
                <a:cxnLst/>
                <a:rect l="l" t="t" r="r" b="b"/>
                <a:pathLst>
                  <a:path w="825825" h="810524">
                    <a:moveTo>
                      <a:pt x="405262" y="0"/>
                    </a:moveTo>
                    <a:lnTo>
                      <a:pt x="420563" y="0"/>
                    </a:lnTo>
                    <a:cubicBezTo>
                      <a:pt x="644383" y="0"/>
                      <a:pt x="825825" y="181442"/>
                      <a:pt x="825825" y="405262"/>
                    </a:cubicBezTo>
                    <a:lnTo>
                      <a:pt x="825825" y="405262"/>
                    </a:lnTo>
                    <a:cubicBezTo>
                      <a:pt x="825825" y="512744"/>
                      <a:pt x="783127" y="615824"/>
                      <a:pt x="707126" y="691826"/>
                    </a:cubicBezTo>
                    <a:cubicBezTo>
                      <a:pt x="631125" y="767827"/>
                      <a:pt x="528045" y="810524"/>
                      <a:pt x="420563" y="810524"/>
                    </a:cubicBezTo>
                    <a:lnTo>
                      <a:pt x="405262" y="810524"/>
                    </a:lnTo>
                    <a:cubicBezTo>
                      <a:pt x="297780" y="810524"/>
                      <a:pt x="194700" y="767827"/>
                      <a:pt x="118698" y="691826"/>
                    </a:cubicBezTo>
                    <a:cubicBezTo>
                      <a:pt x="42697" y="615824"/>
                      <a:pt x="0" y="512744"/>
                      <a:pt x="0" y="405262"/>
                    </a:cubicBezTo>
                    <a:lnTo>
                      <a:pt x="0" y="405262"/>
                    </a:lnTo>
                    <a:cubicBezTo>
                      <a:pt x="0" y="297780"/>
                      <a:pt x="42697" y="194700"/>
                      <a:pt x="118698" y="118698"/>
                    </a:cubicBezTo>
                    <a:cubicBezTo>
                      <a:pt x="194700" y="42697"/>
                      <a:pt x="297780" y="0"/>
                      <a:pt x="405262" y="0"/>
                    </a:cubicBezTo>
                    <a:close/>
                  </a:path>
                </a:pathLst>
              </a:custGeom>
              <a:solidFill>
                <a:srgbClr val="94DDDE"/>
              </a:solidFill>
            </p:spPr>
          </p:sp>
          <p:sp>
            <p:nvSpPr>
              <p:cNvPr id="37" name="TextBox 14">
                <a:extLst>
                  <a:ext uri="{FF2B5EF4-FFF2-40B4-BE49-F238E27FC236}">
                    <a16:creationId xmlns:a16="http://schemas.microsoft.com/office/drawing/2014/main" id="{07C08BE0-DACA-41E3-9FCF-87C31B6A8CB0}"/>
                  </a:ext>
                </a:extLst>
              </p:cNvPr>
              <p:cNvSpPr txBox="1"/>
              <p:nvPr/>
            </p:nvSpPr>
            <p:spPr>
              <a:xfrm>
                <a:off x="2162303" y="3196870"/>
                <a:ext cx="458902" cy="967134"/>
              </a:xfrm>
              <a:prstGeom prst="rect">
                <a:avLst/>
              </a:prstGeom>
            </p:spPr>
            <p:txBody>
              <a:bodyPr lIns="0" tIns="0" rIns="0" bIns="0" rtlCol="0" anchor="ctr"/>
              <a:lstStyle/>
              <a:p>
                <a:pPr marL="0" lvl="0" indent="0" algn="ctr">
                  <a:lnSpc>
                    <a:spcPts val="6160"/>
                  </a:lnSpc>
                  <a:spcBef>
                    <a:spcPct val="0"/>
                  </a:spcBef>
                </a:pPr>
                <a:r>
                  <a:rPr lang="en-US" sz="5400" b="1" u="none" spc="752" dirty="0">
                    <a:solidFill>
                      <a:srgbClr val="2B4B82"/>
                    </a:solidFill>
                    <a:latin typeface="Noto Sans TC" panose="020B0200000000000000" pitchFamily="34" charset="-120"/>
                    <a:ea typeface="Noto Sans TC" panose="020B0200000000000000" pitchFamily="34" charset="-120"/>
                    <a:cs typeface="Clear Sans Bold"/>
                    <a:sym typeface="Clear Sans Bold"/>
                  </a:rPr>
                  <a:t>3</a:t>
                </a:r>
              </a:p>
            </p:txBody>
          </p:sp>
        </p:grpSp>
      </p:grpSp>
      <p:pic>
        <p:nvPicPr>
          <p:cNvPr id="39" name="圖片 38">
            <a:extLst>
              <a:ext uri="{FF2B5EF4-FFF2-40B4-BE49-F238E27FC236}">
                <a16:creationId xmlns:a16="http://schemas.microsoft.com/office/drawing/2014/main" id="{C587923D-450C-4C74-8A66-9356750486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1529" y="3367016"/>
            <a:ext cx="900712" cy="9007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26" presetClass="emph" presetSubtype="0" fill="hold" nodeType="withEffect">
                                  <p:stCondLst>
                                    <p:cond delay="0"/>
                                  </p:stCondLst>
                                  <p:childTnLst>
                                    <p:animEffect transition="out" filter="fade">
                                      <p:cBhvr>
                                        <p:cTn id="28" dur="500" tmFilter="0, 0; .2, .5; .8, .5; 1, 0"/>
                                        <p:tgtEl>
                                          <p:spTgt spid="39"/>
                                        </p:tgtEl>
                                      </p:cBhvr>
                                    </p:animEffect>
                                    <p:animScale>
                                      <p:cBhvr>
                                        <p:cTn id="29" dur="250" autoRev="1" fill="hold"/>
                                        <p:tgtEl>
                                          <p:spTgt spid="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4DDDE"/>
        </a:solidFill>
        <a:effectLst/>
      </p:bgPr>
    </p:bg>
    <p:spTree>
      <p:nvGrpSpPr>
        <p:cNvPr id="1" name=""/>
        <p:cNvGrpSpPr/>
        <p:nvPr/>
      </p:nvGrpSpPr>
      <p:grpSpPr>
        <a:xfrm>
          <a:off x="0" y="0"/>
          <a:ext cx="0" cy="0"/>
          <a:chOff x="0" y="0"/>
          <a:chExt cx="0" cy="0"/>
        </a:xfrm>
      </p:grpSpPr>
      <p:grpSp>
        <p:nvGrpSpPr>
          <p:cNvPr id="22" name="群組 21">
            <a:extLst>
              <a:ext uri="{FF2B5EF4-FFF2-40B4-BE49-F238E27FC236}">
                <a16:creationId xmlns:a16="http://schemas.microsoft.com/office/drawing/2014/main" id="{8A29A953-7AB9-464B-AF84-2BAC4F33D65D}"/>
              </a:ext>
            </a:extLst>
          </p:cNvPr>
          <p:cNvGrpSpPr/>
          <p:nvPr/>
        </p:nvGrpSpPr>
        <p:grpSpPr>
          <a:xfrm>
            <a:off x="11250439" y="2849855"/>
            <a:ext cx="5562038" cy="5219596"/>
            <a:chOff x="11250439" y="2849855"/>
            <a:chExt cx="5562038" cy="5219596"/>
          </a:xfrm>
        </p:grpSpPr>
        <p:sp>
          <p:nvSpPr>
            <p:cNvPr id="2" name="Freeform 2"/>
            <p:cNvSpPr/>
            <p:nvPr/>
          </p:nvSpPr>
          <p:spPr>
            <a:xfrm>
              <a:off x="11250439" y="2849855"/>
              <a:ext cx="5562038" cy="3913652"/>
            </a:xfrm>
            <a:custGeom>
              <a:avLst/>
              <a:gdLst/>
              <a:ahLst/>
              <a:cxnLst/>
              <a:rect l="l" t="t" r="r" b="b"/>
              <a:pathLst>
                <a:path w="5562038" h="3913652">
                  <a:moveTo>
                    <a:pt x="0" y="0"/>
                  </a:moveTo>
                  <a:lnTo>
                    <a:pt x="5562038" y="0"/>
                  </a:lnTo>
                  <a:lnTo>
                    <a:pt x="5562038" y="3913652"/>
                  </a:lnTo>
                  <a:lnTo>
                    <a:pt x="0" y="39136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1579209" y="6006819"/>
              <a:ext cx="4997567" cy="2062632"/>
            </a:xfrm>
            <a:custGeom>
              <a:avLst/>
              <a:gdLst/>
              <a:ahLst/>
              <a:cxnLst/>
              <a:rect l="l" t="t" r="r" b="b"/>
              <a:pathLst>
                <a:path w="4997567" h="2062632">
                  <a:moveTo>
                    <a:pt x="0" y="0"/>
                  </a:moveTo>
                  <a:lnTo>
                    <a:pt x="4997566" y="0"/>
                  </a:lnTo>
                  <a:lnTo>
                    <a:pt x="4997566" y="2062632"/>
                  </a:lnTo>
                  <a:lnTo>
                    <a:pt x="0" y="20626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835573" y="6143593"/>
              <a:ext cx="2484838" cy="1789084"/>
            </a:xfrm>
            <a:custGeom>
              <a:avLst/>
              <a:gdLst/>
              <a:ahLst/>
              <a:cxnLst/>
              <a:rect l="l" t="t" r="r" b="b"/>
              <a:pathLst>
                <a:path w="2484838" h="1789084">
                  <a:moveTo>
                    <a:pt x="0" y="0"/>
                  </a:moveTo>
                  <a:lnTo>
                    <a:pt x="2484838" y="0"/>
                  </a:lnTo>
                  <a:lnTo>
                    <a:pt x="2484838" y="1789084"/>
                  </a:lnTo>
                  <a:lnTo>
                    <a:pt x="0" y="17890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
        <p:nvSpPr>
          <p:cNvPr id="5" name="TextBox 5"/>
          <p:cNvSpPr txBox="1"/>
          <p:nvPr/>
        </p:nvSpPr>
        <p:spPr>
          <a:xfrm>
            <a:off x="1588868" y="3456273"/>
            <a:ext cx="8926732" cy="5247655"/>
          </a:xfrm>
          <a:prstGeom prst="rect">
            <a:avLst/>
          </a:prstGeom>
        </p:spPr>
        <p:txBody>
          <a:bodyPr wrap="square" lIns="0" tIns="0" rIns="0" bIns="0" rtlCol="0" anchor="t">
            <a:spAutoFit/>
          </a:bodyPr>
          <a:lstStyle/>
          <a:p>
            <a:pPr marL="561339" lvl="1" indent="-280669" algn="just">
              <a:lnSpc>
                <a:spcPts val="5199"/>
              </a:lnSpc>
              <a:buAutoNum type="arabicPeriod"/>
            </a:pPr>
            <a:r>
              <a:rPr lang="en-US" sz="2400" spc="300" dirty="0">
                <a:solidFill>
                  <a:srgbClr val="2B4B82"/>
                </a:solidFill>
                <a:latin typeface="Noto Sans TC" panose="020B0200000000000000" pitchFamily="34" charset="-120"/>
                <a:ea typeface="Noto Sans TC" panose="020B0200000000000000" pitchFamily="34" charset="-120"/>
                <a:cs typeface="Noto Sans T Chinese"/>
                <a:sym typeface="Noto Sans T Chinese"/>
              </a:rPr>
              <a:t>鼓勵教師提出有助提升學生情緒健康與福祉感受的課程設計。</a:t>
            </a:r>
          </a:p>
          <a:p>
            <a:pPr marL="561339" lvl="1" indent="-280669" algn="just">
              <a:lnSpc>
                <a:spcPts val="5199"/>
              </a:lnSpc>
              <a:buAutoNum type="arabicPeriod"/>
            </a:pPr>
            <a:r>
              <a:rPr lang="en-US" sz="2400" spc="300" dirty="0">
                <a:solidFill>
                  <a:srgbClr val="2B4B82"/>
                </a:solidFill>
                <a:latin typeface="Noto Sans TC" panose="020B0200000000000000" pitchFamily="34" charset="-120"/>
                <a:ea typeface="Noto Sans TC" panose="020B0200000000000000" pitchFamily="34" charset="-120"/>
                <a:cs typeface="Noto Sans T Chinese"/>
                <a:sym typeface="Noto Sans T Chinese"/>
              </a:rPr>
              <a:t>課程設計宜關注個人、人際與環境面向，針對不同背景與發展階段之學習者狀態，根據學理及研究證據，選取適當教材教法以進行教學與應用。</a:t>
            </a:r>
          </a:p>
          <a:p>
            <a:pPr marL="561339" lvl="1" indent="-280669" algn="just">
              <a:lnSpc>
                <a:spcPts val="5199"/>
              </a:lnSpc>
              <a:buAutoNum type="arabicPeriod"/>
            </a:pPr>
            <a:r>
              <a:rPr lang="en-US" sz="2400" spc="300" dirty="0">
                <a:solidFill>
                  <a:srgbClr val="2B4B82"/>
                </a:solidFill>
                <a:latin typeface="Noto Sans TC" panose="020B0200000000000000" pitchFamily="34" charset="-120"/>
                <a:ea typeface="Noto Sans TC" panose="020B0200000000000000" pitchFamily="34" charset="-120"/>
                <a:cs typeface="Noto Sans T Chinese"/>
                <a:sym typeface="Noto Sans T Chinese"/>
              </a:rPr>
              <a:t>課程可包含但不限於：靈性、心靈、療癒、幸福感、福祉、情緒健康、情緒學習、自我覺察、正念、正向、韌性等主題。</a:t>
            </a:r>
          </a:p>
        </p:txBody>
      </p:sp>
      <p:sp>
        <p:nvSpPr>
          <p:cNvPr id="6" name="TextBox 6"/>
          <p:cNvSpPr txBox="1"/>
          <p:nvPr/>
        </p:nvSpPr>
        <p:spPr>
          <a:xfrm>
            <a:off x="1371600" y="1204063"/>
            <a:ext cx="11128629" cy="1009651"/>
          </a:xfrm>
          <a:prstGeom prst="rect">
            <a:avLst/>
          </a:prstGeom>
        </p:spPr>
        <p:txBody>
          <a:bodyPr lIns="0" tIns="0" rIns="0" bIns="0" rtlCol="0" anchor="t">
            <a:spAutoFit/>
          </a:bodyPr>
          <a:lstStyle/>
          <a:p>
            <a:pPr marL="0" lvl="0" indent="0" algn="just">
              <a:lnSpc>
                <a:spcPts val="8399"/>
              </a:lnSpc>
              <a:spcBef>
                <a:spcPct val="0"/>
              </a:spcBef>
            </a:pPr>
            <a:r>
              <a:rPr lang="en-US" sz="5999" b="1" spc="300"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「情緒健康與福祉專案」</a:t>
            </a:r>
          </a:p>
        </p:txBody>
      </p:sp>
      <p:sp>
        <p:nvSpPr>
          <p:cNvPr id="7" name="TextBox 7"/>
          <p:cNvSpPr txBox="1"/>
          <p:nvPr/>
        </p:nvSpPr>
        <p:spPr>
          <a:xfrm>
            <a:off x="1838978" y="2237337"/>
            <a:ext cx="5857222" cy="991490"/>
          </a:xfrm>
          <a:prstGeom prst="rect">
            <a:avLst/>
          </a:prstGeom>
        </p:spPr>
        <p:txBody>
          <a:bodyPr wrap="square" lIns="0" tIns="0" rIns="0" bIns="0" rtlCol="0" anchor="t">
            <a:spAutoFit/>
          </a:bodyPr>
          <a:lstStyle/>
          <a:p>
            <a:pPr marL="0" lvl="0" indent="0" algn="just">
              <a:lnSpc>
                <a:spcPts val="8399"/>
              </a:lnSpc>
              <a:spcBef>
                <a:spcPct val="0"/>
              </a:spcBef>
            </a:pPr>
            <a:r>
              <a:rPr lang="en-US" sz="5999" b="1" u="none" strike="noStrike" spc="300"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特別說明：</a:t>
            </a:r>
          </a:p>
        </p:txBody>
      </p:sp>
      <p:grpSp>
        <p:nvGrpSpPr>
          <p:cNvPr id="8" name="Group 8"/>
          <p:cNvGrpSpPr/>
          <p:nvPr/>
        </p:nvGrpSpPr>
        <p:grpSpPr>
          <a:xfrm>
            <a:off x="0" y="9376724"/>
            <a:ext cx="18288000" cy="910276"/>
            <a:chOff x="0" y="0"/>
            <a:chExt cx="4816593" cy="239744"/>
          </a:xfrm>
        </p:grpSpPr>
        <p:sp>
          <p:nvSpPr>
            <p:cNvPr id="9" name="Freeform 9"/>
            <p:cNvSpPr/>
            <p:nvPr/>
          </p:nvSpPr>
          <p:spPr>
            <a:xfrm>
              <a:off x="0" y="0"/>
              <a:ext cx="4816592" cy="239744"/>
            </a:xfrm>
            <a:custGeom>
              <a:avLst/>
              <a:gdLst/>
              <a:ahLst/>
              <a:cxnLst/>
              <a:rect l="l" t="t" r="r" b="b"/>
              <a:pathLst>
                <a:path w="4816592" h="239744">
                  <a:moveTo>
                    <a:pt x="0" y="0"/>
                  </a:moveTo>
                  <a:lnTo>
                    <a:pt x="4816592" y="0"/>
                  </a:lnTo>
                  <a:lnTo>
                    <a:pt x="4816592" y="239744"/>
                  </a:lnTo>
                  <a:lnTo>
                    <a:pt x="0" y="239744"/>
                  </a:lnTo>
                  <a:close/>
                </a:path>
              </a:pathLst>
            </a:custGeom>
            <a:solidFill>
              <a:srgbClr val="FEFEFE"/>
            </a:solidFill>
          </p:spPr>
        </p:sp>
        <p:sp>
          <p:nvSpPr>
            <p:cNvPr id="10" name="TextBox 10"/>
            <p:cNvSpPr txBox="1"/>
            <p:nvPr/>
          </p:nvSpPr>
          <p:spPr>
            <a:xfrm>
              <a:off x="0" y="-38100"/>
              <a:ext cx="4816593" cy="277844"/>
            </a:xfrm>
            <a:prstGeom prst="rect">
              <a:avLst/>
            </a:prstGeom>
          </p:spPr>
          <p:txBody>
            <a:bodyPr lIns="50800" tIns="50800" rIns="50800" bIns="50800" rtlCol="0" anchor="ctr"/>
            <a:lstStyle/>
            <a:p>
              <a:pPr algn="ctr">
                <a:lnSpc>
                  <a:spcPts val="2940"/>
                </a:lnSpc>
              </a:pPr>
              <a:endParaRPr dirty="0"/>
            </a:p>
          </p:txBody>
        </p:sp>
      </p:grpSp>
      <p:sp>
        <p:nvSpPr>
          <p:cNvPr id="11" name="TextBox 11"/>
          <p:cNvSpPr txBox="1"/>
          <p:nvPr/>
        </p:nvSpPr>
        <p:spPr>
          <a:xfrm>
            <a:off x="10080480" y="9537185"/>
            <a:ext cx="9980307" cy="437620"/>
          </a:xfrm>
          <a:prstGeom prst="rect">
            <a:avLst/>
          </a:prstGeom>
        </p:spPr>
        <p:txBody>
          <a:bodyPr lIns="0" tIns="0" rIns="0" bIns="0" rtlCol="0" anchor="t">
            <a:spAutoFit/>
          </a:bodyPr>
          <a:lstStyle/>
          <a:p>
            <a:pPr marL="0" lvl="0" indent="0" algn="l">
              <a:lnSpc>
                <a:spcPts val="3740"/>
              </a:lnSpc>
              <a:spcBef>
                <a:spcPct val="0"/>
              </a:spcBef>
            </a:pPr>
            <a:r>
              <a:rPr lang="en-US" sz="2672" spc="325" dirty="0">
                <a:solidFill>
                  <a:srgbClr val="2B4B82"/>
                </a:solidFill>
                <a:latin typeface="Noto Sans TC" panose="020B0200000000000000" pitchFamily="34" charset="-120"/>
                <a:ea typeface="Noto Sans TC" panose="020B0200000000000000" pitchFamily="34" charset="-120"/>
                <a:cs typeface="Noto Sans T Chinese"/>
                <a:sym typeface="Noto Sans T Chinese"/>
              </a:rPr>
              <a:t>114學年度_</a:t>
            </a:r>
            <a:r>
              <a:rPr lang="en-US" sz="2672" u="none" strike="noStrike" spc="325" dirty="0">
                <a:solidFill>
                  <a:srgbClr val="2B4B82"/>
                </a:solidFill>
                <a:latin typeface="Noto Sans TC" panose="020B0200000000000000" pitchFamily="34" charset="-120"/>
                <a:ea typeface="Noto Sans TC" panose="020B0200000000000000" pitchFamily="34" charset="-120"/>
                <a:cs typeface="Noto Sans T Chinese"/>
                <a:sym typeface="Noto Sans T Chinese"/>
              </a:rPr>
              <a:t>教學實踐研究計畫校內徵件說明會</a:t>
            </a:r>
          </a:p>
        </p:txBody>
      </p:sp>
      <p:grpSp>
        <p:nvGrpSpPr>
          <p:cNvPr id="12" name="Group 12"/>
          <p:cNvGrpSpPr/>
          <p:nvPr/>
        </p:nvGrpSpPr>
        <p:grpSpPr>
          <a:xfrm>
            <a:off x="11454980" y="555090"/>
            <a:ext cx="10749342" cy="947220"/>
            <a:chOff x="0" y="0"/>
            <a:chExt cx="14332456" cy="1262960"/>
          </a:xfrm>
        </p:grpSpPr>
        <p:grpSp>
          <p:nvGrpSpPr>
            <p:cNvPr id="13" name="Group 13"/>
            <p:cNvGrpSpPr/>
            <p:nvPr/>
          </p:nvGrpSpPr>
          <p:grpSpPr>
            <a:xfrm>
              <a:off x="0" y="0"/>
              <a:ext cx="14332456" cy="1262960"/>
              <a:chOff x="0" y="0"/>
              <a:chExt cx="2662240" cy="234594"/>
            </a:xfrm>
          </p:grpSpPr>
          <p:sp>
            <p:nvSpPr>
              <p:cNvPr id="14" name="Freeform 14"/>
              <p:cNvSpPr/>
              <p:nvPr/>
            </p:nvSpPr>
            <p:spPr>
              <a:xfrm>
                <a:off x="0" y="0"/>
                <a:ext cx="2662240" cy="234594"/>
              </a:xfrm>
              <a:custGeom>
                <a:avLst/>
                <a:gdLst/>
                <a:ahLst/>
                <a:cxnLst/>
                <a:rect l="l" t="t" r="r" b="b"/>
                <a:pathLst>
                  <a:path w="2662240" h="234594">
                    <a:moveTo>
                      <a:pt x="76591" y="0"/>
                    </a:moveTo>
                    <a:lnTo>
                      <a:pt x="2585650" y="0"/>
                    </a:lnTo>
                    <a:cubicBezTo>
                      <a:pt x="2627950" y="0"/>
                      <a:pt x="2662240" y="34291"/>
                      <a:pt x="2662240" y="76591"/>
                    </a:cubicBezTo>
                    <a:lnTo>
                      <a:pt x="2662240" y="158003"/>
                    </a:lnTo>
                    <a:cubicBezTo>
                      <a:pt x="2662240" y="178316"/>
                      <a:pt x="2654171" y="197797"/>
                      <a:pt x="2639807" y="212161"/>
                    </a:cubicBezTo>
                    <a:cubicBezTo>
                      <a:pt x="2625444" y="226524"/>
                      <a:pt x="2605963" y="234594"/>
                      <a:pt x="2585650" y="234594"/>
                    </a:cubicBezTo>
                    <a:lnTo>
                      <a:pt x="76591" y="234594"/>
                    </a:lnTo>
                    <a:cubicBezTo>
                      <a:pt x="34291" y="234594"/>
                      <a:pt x="0" y="200303"/>
                      <a:pt x="0" y="158003"/>
                    </a:cubicBezTo>
                    <a:lnTo>
                      <a:pt x="0" y="76591"/>
                    </a:lnTo>
                    <a:cubicBezTo>
                      <a:pt x="0" y="34291"/>
                      <a:pt x="34291" y="0"/>
                      <a:pt x="76591" y="0"/>
                    </a:cubicBezTo>
                    <a:close/>
                  </a:path>
                </a:pathLst>
              </a:custGeom>
              <a:solidFill>
                <a:srgbClr val="FEFEFE"/>
              </a:solidFill>
            </p:spPr>
          </p:sp>
          <p:sp>
            <p:nvSpPr>
              <p:cNvPr id="15" name="TextBox 15"/>
              <p:cNvSpPr txBox="1"/>
              <p:nvPr/>
            </p:nvSpPr>
            <p:spPr>
              <a:xfrm>
                <a:off x="0" y="-38100"/>
                <a:ext cx="2662240" cy="272694"/>
              </a:xfrm>
              <a:prstGeom prst="rect">
                <a:avLst/>
              </a:prstGeom>
            </p:spPr>
            <p:txBody>
              <a:bodyPr lIns="50800" tIns="50800" rIns="50800" bIns="50800" rtlCol="0" anchor="ctr"/>
              <a:lstStyle/>
              <a:p>
                <a:pPr algn="ctr">
                  <a:lnSpc>
                    <a:spcPts val="2940"/>
                  </a:lnSpc>
                </a:pPr>
                <a:endParaRPr dirty="0"/>
              </a:p>
            </p:txBody>
          </p:sp>
        </p:grpSp>
        <p:sp>
          <p:nvSpPr>
            <p:cNvPr id="16" name="Freeform 16"/>
            <p:cNvSpPr/>
            <p:nvPr/>
          </p:nvSpPr>
          <p:spPr>
            <a:xfrm>
              <a:off x="4309768" y="144757"/>
              <a:ext cx="4335728" cy="988670"/>
            </a:xfrm>
            <a:custGeom>
              <a:avLst/>
              <a:gdLst/>
              <a:ahLst/>
              <a:cxnLst/>
              <a:rect l="l" t="t" r="r" b="b"/>
              <a:pathLst>
                <a:path w="4335728" h="988670">
                  <a:moveTo>
                    <a:pt x="0" y="0"/>
                  </a:moveTo>
                  <a:lnTo>
                    <a:pt x="4335729" y="0"/>
                  </a:lnTo>
                  <a:lnTo>
                    <a:pt x="4335729" y="988670"/>
                  </a:lnTo>
                  <a:lnTo>
                    <a:pt x="0" y="988670"/>
                  </a:lnTo>
                  <a:lnTo>
                    <a:pt x="0" y="0"/>
                  </a:lnTo>
                  <a:close/>
                </a:path>
              </a:pathLst>
            </a:custGeom>
            <a:blipFill>
              <a:blip r:embed="rId8"/>
              <a:stretch>
                <a:fillRect/>
              </a:stretch>
            </a:blipFill>
          </p:spPr>
        </p:sp>
        <p:sp>
          <p:nvSpPr>
            <p:cNvPr id="17" name="Freeform 17"/>
            <p:cNvSpPr/>
            <p:nvPr/>
          </p:nvSpPr>
          <p:spPr>
            <a:xfrm>
              <a:off x="457076" y="91250"/>
              <a:ext cx="3499463" cy="1080459"/>
            </a:xfrm>
            <a:custGeom>
              <a:avLst/>
              <a:gdLst/>
              <a:ahLst/>
              <a:cxnLst/>
              <a:rect l="l" t="t" r="r" b="b"/>
              <a:pathLst>
                <a:path w="3499463" h="1080459">
                  <a:moveTo>
                    <a:pt x="0" y="0"/>
                  </a:moveTo>
                  <a:lnTo>
                    <a:pt x="3499463" y="0"/>
                  </a:lnTo>
                  <a:lnTo>
                    <a:pt x="3499463" y="1080459"/>
                  </a:lnTo>
                  <a:lnTo>
                    <a:pt x="0" y="1080459"/>
                  </a:lnTo>
                  <a:lnTo>
                    <a:pt x="0" y="0"/>
                  </a:lnTo>
                  <a:close/>
                </a:path>
              </a:pathLst>
            </a:custGeom>
            <a:blipFill>
              <a:blip r:embed="rId9"/>
              <a:stretch>
                <a:fillRect/>
              </a:stretch>
            </a:blipFill>
          </p:spPr>
        </p:sp>
      </p:gr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grpSp>
        <p:nvGrpSpPr>
          <p:cNvPr id="2" name="群組 21"/>
          <p:cNvGrpSpPr/>
          <p:nvPr/>
        </p:nvGrpSpPr>
        <p:grpSpPr>
          <a:xfrm>
            <a:off x="1721414" y="1850521"/>
            <a:ext cx="6998996" cy="5877822"/>
            <a:chOff x="0" y="0"/>
            <a:chExt cx="9331994" cy="7837096"/>
          </a:xfrm>
        </p:grpSpPr>
        <p:sp>
          <p:nvSpPr>
            <p:cNvPr id="3" name="Freeform 3"/>
            <p:cNvSpPr/>
            <p:nvPr/>
          </p:nvSpPr>
          <p:spPr>
            <a:xfrm rot="-1088295">
              <a:off x="894408" y="635848"/>
              <a:ext cx="5132949" cy="6565400"/>
            </a:xfrm>
            <a:custGeom>
              <a:avLst/>
              <a:gdLst/>
              <a:ahLst/>
              <a:cxnLst/>
              <a:rect l="l" t="t" r="r" b="b"/>
              <a:pathLst>
                <a:path w="5132949" h="6565400">
                  <a:moveTo>
                    <a:pt x="0" y="0"/>
                  </a:moveTo>
                  <a:lnTo>
                    <a:pt x="5132948" y="0"/>
                  </a:lnTo>
                  <a:lnTo>
                    <a:pt x="5132948" y="6565400"/>
                  </a:lnTo>
                  <a:lnTo>
                    <a:pt x="0" y="6565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3594958" y="1610571"/>
              <a:ext cx="5737036" cy="5875921"/>
            </a:xfrm>
            <a:custGeom>
              <a:avLst/>
              <a:gdLst/>
              <a:ahLst/>
              <a:cxnLst/>
              <a:rect l="l" t="t" r="r" b="b"/>
              <a:pathLst>
                <a:path w="5737036" h="5875921">
                  <a:moveTo>
                    <a:pt x="0" y="0"/>
                  </a:moveTo>
                  <a:lnTo>
                    <a:pt x="5737036" y="0"/>
                  </a:lnTo>
                  <a:lnTo>
                    <a:pt x="5737036" y="5875922"/>
                  </a:lnTo>
                  <a:lnTo>
                    <a:pt x="0" y="587592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5" name="Freeform 5"/>
            <p:cNvSpPr/>
            <p:nvPr/>
          </p:nvSpPr>
          <p:spPr>
            <a:xfrm>
              <a:off x="341833" y="1878374"/>
              <a:ext cx="3857282" cy="3352328"/>
            </a:xfrm>
            <a:custGeom>
              <a:avLst/>
              <a:gdLst/>
              <a:ahLst/>
              <a:cxnLst/>
              <a:rect l="l" t="t" r="r" b="b"/>
              <a:pathLst>
                <a:path w="3857282" h="3352328">
                  <a:moveTo>
                    <a:pt x="0" y="0"/>
                  </a:moveTo>
                  <a:lnTo>
                    <a:pt x="3857282" y="0"/>
                  </a:lnTo>
                  <a:lnTo>
                    <a:pt x="3857282" y="3352328"/>
                  </a:lnTo>
                  <a:lnTo>
                    <a:pt x="0" y="33523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grpSp>
        <p:nvGrpSpPr>
          <p:cNvPr id="6" name="Group 6"/>
          <p:cNvGrpSpPr/>
          <p:nvPr/>
        </p:nvGrpSpPr>
        <p:grpSpPr>
          <a:xfrm>
            <a:off x="11454980" y="555090"/>
            <a:ext cx="10749342" cy="947220"/>
            <a:chOff x="0" y="0"/>
            <a:chExt cx="14332456" cy="1262960"/>
          </a:xfrm>
        </p:grpSpPr>
        <p:grpSp>
          <p:nvGrpSpPr>
            <p:cNvPr id="7" name="Group 7"/>
            <p:cNvGrpSpPr/>
            <p:nvPr/>
          </p:nvGrpSpPr>
          <p:grpSpPr>
            <a:xfrm>
              <a:off x="0" y="0"/>
              <a:ext cx="14332456" cy="1262960"/>
              <a:chOff x="0" y="0"/>
              <a:chExt cx="2662240" cy="234594"/>
            </a:xfrm>
          </p:grpSpPr>
          <p:sp>
            <p:nvSpPr>
              <p:cNvPr id="8" name="Freeform 8"/>
              <p:cNvSpPr/>
              <p:nvPr/>
            </p:nvSpPr>
            <p:spPr>
              <a:xfrm>
                <a:off x="0" y="0"/>
                <a:ext cx="2662240" cy="234594"/>
              </a:xfrm>
              <a:custGeom>
                <a:avLst/>
                <a:gdLst/>
                <a:ahLst/>
                <a:cxnLst/>
                <a:rect l="l" t="t" r="r" b="b"/>
                <a:pathLst>
                  <a:path w="2662240" h="234594">
                    <a:moveTo>
                      <a:pt x="76591" y="0"/>
                    </a:moveTo>
                    <a:lnTo>
                      <a:pt x="2585650" y="0"/>
                    </a:lnTo>
                    <a:cubicBezTo>
                      <a:pt x="2627950" y="0"/>
                      <a:pt x="2662240" y="34291"/>
                      <a:pt x="2662240" y="76591"/>
                    </a:cubicBezTo>
                    <a:lnTo>
                      <a:pt x="2662240" y="158003"/>
                    </a:lnTo>
                    <a:cubicBezTo>
                      <a:pt x="2662240" y="178316"/>
                      <a:pt x="2654171" y="197797"/>
                      <a:pt x="2639807" y="212161"/>
                    </a:cubicBezTo>
                    <a:cubicBezTo>
                      <a:pt x="2625444" y="226524"/>
                      <a:pt x="2605963" y="234594"/>
                      <a:pt x="2585650" y="234594"/>
                    </a:cubicBezTo>
                    <a:lnTo>
                      <a:pt x="76591" y="234594"/>
                    </a:lnTo>
                    <a:cubicBezTo>
                      <a:pt x="34291" y="234594"/>
                      <a:pt x="0" y="200303"/>
                      <a:pt x="0" y="158003"/>
                    </a:cubicBezTo>
                    <a:lnTo>
                      <a:pt x="0" y="76591"/>
                    </a:lnTo>
                    <a:cubicBezTo>
                      <a:pt x="0" y="34291"/>
                      <a:pt x="34291" y="0"/>
                      <a:pt x="76591" y="0"/>
                    </a:cubicBezTo>
                    <a:close/>
                  </a:path>
                </a:pathLst>
              </a:custGeom>
              <a:solidFill>
                <a:srgbClr val="FEFEFE"/>
              </a:solidFill>
            </p:spPr>
          </p:sp>
          <p:sp>
            <p:nvSpPr>
              <p:cNvPr id="9" name="TextBox 9"/>
              <p:cNvSpPr txBox="1"/>
              <p:nvPr/>
            </p:nvSpPr>
            <p:spPr>
              <a:xfrm>
                <a:off x="0" y="-38100"/>
                <a:ext cx="2662240" cy="272694"/>
              </a:xfrm>
              <a:prstGeom prst="rect">
                <a:avLst/>
              </a:prstGeom>
            </p:spPr>
            <p:txBody>
              <a:bodyPr lIns="50800" tIns="50800" rIns="50800" bIns="50800" rtlCol="0" anchor="ctr"/>
              <a:lstStyle/>
              <a:p>
                <a:pPr algn="ctr">
                  <a:lnSpc>
                    <a:spcPts val="2940"/>
                  </a:lnSpc>
                </a:pPr>
                <a:endParaRPr dirty="0"/>
              </a:p>
            </p:txBody>
          </p:sp>
        </p:grpSp>
        <p:sp>
          <p:nvSpPr>
            <p:cNvPr id="10" name="Freeform 10"/>
            <p:cNvSpPr/>
            <p:nvPr/>
          </p:nvSpPr>
          <p:spPr>
            <a:xfrm>
              <a:off x="4309768" y="144757"/>
              <a:ext cx="4335728" cy="988670"/>
            </a:xfrm>
            <a:custGeom>
              <a:avLst/>
              <a:gdLst/>
              <a:ahLst/>
              <a:cxnLst/>
              <a:rect l="l" t="t" r="r" b="b"/>
              <a:pathLst>
                <a:path w="4335728" h="988670">
                  <a:moveTo>
                    <a:pt x="0" y="0"/>
                  </a:moveTo>
                  <a:lnTo>
                    <a:pt x="4335729" y="0"/>
                  </a:lnTo>
                  <a:lnTo>
                    <a:pt x="4335729" y="988670"/>
                  </a:lnTo>
                  <a:lnTo>
                    <a:pt x="0" y="988670"/>
                  </a:lnTo>
                  <a:lnTo>
                    <a:pt x="0" y="0"/>
                  </a:lnTo>
                  <a:close/>
                </a:path>
              </a:pathLst>
            </a:custGeom>
            <a:blipFill>
              <a:blip r:embed="rId8"/>
              <a:stretch>
                <a:fillRect/>
              </a:stretch>
            </a:blipFill>
          </p:spPr>
        </p:sp>
        <p:sp>
          <p:nvSpPr>
            <p:cNvPr id="11" name="Freeform 11"/>
            <p:cNvSpPr/>
            <p:nvPr/>
          </p:nvSpPr>
          <p:spPr>
            <a:xfrm>
              <a:off x="457076" y="91250"/>
              <a:ext cx="3499463" cy="1080459"/>
            </a:xfrm>
            <a:custGeom>
              <a:avLst/>
              <a:gdLst/>
              <a:ahLst/>
              <a:cxnLst/>
              <a:rect l="l" t="t" r="r" b="b"/>
              <a:pathLst>
                <a:path w="3499463" h="1080459">
                  <a:moveTo>
                    <a:pt x="0" y="0"/>
                  </a:moveTo>
                  <a:lnTo>
                    <a:pt x="3499463" y="0"/>
                  </a:lnTo>
                  <a:lnTo>
                    <a:pt x="3499463" y="1080459"/>
                  </a:lnTo>
                  <a:lnTo>
                    <a:pt x="0" y="1080459"/>
                  </a:lnTo>
                  <a:lnTo>
                    <a:pt x="0" y="0"/>
                  </a:lnTo>
                  <a:close/>
                </a:path>
              </a:pathLst>
            </a:custGeom>
            <a:blipFill>
              <a:blip r:embed="rId9"/>
              <a:stretch>
                <a:fillRect/>
              </a:stretch>
            </a:blipFill>
          </p:spPr>
        </p:sp>
      </p:grpSp>
      <p:grpSp>
        <p:nvGrpSpPr>
          <p:cNvPr id="12" name="Group 12"/>
          <p:cNvGrpSpPr/>
          <p:nvPr/>
        </p:nvGrpSpPr>
        <p:grpSpPr>
          <a:xfrm>
            <a:off x="0" y="9378850"/>
            <a:ext cx="18288000" cy="910276"/>
            <a:chOff x="0" y="0"/>
            <a:chExt cx="4816593" cy="239744"/>
          </a:xfrm>
        </p:grpSpPr>
        <p:sp>
          <p:nvSpPr>
            <p:cNvPr id="13" name="Freeform 13"/>
            <p:cNvSpPr/>
            <p:nvPr/>
          </p:nvSpPr>
          <p:spPr>
            <a:xfrm>
              <a:off x="0" y="0"/>
              <a:ext cx="4816592" cy="239744"/>
            </a:xfrm>
            <a:custGeom>
              <a:avLst/>
              <a:gdLst/>
              <a:ahLst/>
              <a:cxnLst/>
              <a:rect l="l" t="t" r="r" b="b"/>
              <a:pathLst>
                <a:path w="4816592" h="239744">
                  <a:moveTo>
                    <a:pt x="0" y="0"/>
                  </a:moveTo>
                  <a:lnTo>
                    <a:pt x="4816592" y="0"/>
                  </a:lnTo>
                  <a:lnTo>
                    <a:pt x="4816592" y="239744"/>
                  </a:lnTo>
                  <a:lnTo>
                    <a:pt x="0" y="239744"/>
                  </a:lnTo>
                  <a:close/>
                </a:path>
              </a:pathLst>
            </a:custGeom>
            <a:solidFill>
              <a:srgbClr val="FEFEFE"/>
            </a:solidFill>
          </p:spPr>
        </p:sp>
        <p:sp>
          <p:nvSpPr>
            <p:cNvPr id="14" name="TextBox 14"/>
            <p:cNvSpPr txBox="1"/>
            <p:nvPr/>
          </p:nvSpPr>
          <p:spPr>
            <a:xfrm>
              <a:off x="0" y="-38100"/>
              <a:ext cx="4816593" cy="277844"/>
            </a:xfrm>
            <a:prstGeom prst="rect">
              <a:avLst/>
            </a:prstGeom>
          </p:spPr>
          <p:txBody>
            <a:bodyPr lIns="50800" tIns="50800" rIns="50800" bIns="50800" rtlCol="0" anchor="ctr"/>
            <a:lstStyle/>
            <a:p>
              <a:pPr algn="ctr">
                <a:lnSpc>
                  <a:spcPts val="2940"/>
                </a:lnSpc>
              </a:pPr>
              <a:endParaRPr dirty="0"/>
            </a:p>
          </p:txBody>
        </p:sp>
      </p:grpSp>
      <p:sp>
        <p:nvSpPr>
          <p:cNvPr id="15" name="TextBox 15"/>
          <p:cNvSpPr txBox="1"/>
          <p:nvPr/>
        </p:nvSpPr>
        <p:spPr>
          <a:xfrm>
            <a:off x="7518519" y="4564050"/>
            <a:ext cx="9980307" cy="1393663"/>
          </a:xfrm>
          <a:prstGeom prst="rect">
            <a:avLst/>
          </a:prstGeom>
        </p:spPr>
        <p:txBody>
          <a:bodyPr lIns="0" tIns="0" rIns="0" bIns="0" rtlCol="0" anchor="t">
            <a:spAutoFit/>
          </a:bodyPr>
          <a:lstStyle/>
          <a:p>
            <a:pPr algn="ctr">
              <a:lnSpc>
                <a:spcPts val="10895"/>
              </a:lnSpc>
            </a:pPr>
            <a:r>
              <a:rPr lang="en-US" sz="9474" b="1" dirty="0">
                <a:solidFill>
                  <a:srgbClr val="F7B4A7"/>
                </a:solidFill>
                <a:latin typeface="Noto Sans TC" panose="020B0200000000000000" pitchFamily="34" charset="-120"/>
                <a:ea typeface="Noto Sans TC" panose="020B0200000000000000" pitchFamily="34" charset="-120"/>
                <a:cs typeface="Noto Sans T Chinese Bold"/>
                <a:sym typeface="Noto Sans T Chinese Bold"/>
              </a:rPr>
              <a:t>經費項目</a:t>
            </a:r>
          </a:p>
        </p:txBody>
      </p:sp>
      <p:sp>
        <p:nvSpPr>
          <p:cNvPr id="16" name="TextBox 16"/>
          <p:cNvSpPr txBox="1"/>
          <p:nvPr/>
        </p:nvSpPr>
        <p:spPr>
          <a:xfrm>
            <a:off x="10080480" y="9539312"/>
            <a:ext cx="9980307" cy="437620"/>
          </a:xfrm>
          <a:prstGeom prst="rect">
            <a:avLst/>
          </a:prstGeom>
        </p:spPr>
        <p:txBody>
          <a:bodyPr lIns="0" tIns="0" rIns="0" bIns="0" rtlCol="0" anchor="t">
            <a:spAutoFit/>
          </a:bodyPr>
          <a:lstStyle/>
          <a:p>
            <a:pPr marL="0" lvl="0" indent="0" algn="l">
              <a:lnSpc>
                <a:spcPts val="3740"/>
              </a:lnSpc>
              <a:spcBef>
                <a:spcPct val="0"/>
              </a:spcBef>
            </a:pPr>
            <a:r>
              <a:rPr lang="en-US" sz="2672" spc="325" dirty="0">
                <a:solidFill>
                  <a:srgbClr val="2B4B82"/>
                </a:solidFill>
                <a:latin typeface="Noto Sans TC" panose="020B0200000000000000" pitchFamily="34" charset="-120"/>
                <a:ea typeface="Noto Sans TC" panose="020B0200000000000000" pitchFamily="34" charset="-120"/>
                <a:cs typeface="Noto Sans T Chinese"/>
                <a:sym typeface="Noto Sans T Chinese"/>
              </a:rPr>
              <a:t>114學年度_</a:t>
            </a:r>
            <a:r>
              <a:rPr lang="en-US" sz="2672" u="none" strike="noStrike" spc="325" dirty="0">
                <a:solidFill>
                  <a:srgbClr val="2B4B82"/>
                </a:solidFill>
                <a:latin typeface="Noto Sans TC" panose="020B0200000000000000" pitchFamily="34" charset="-120"/>
                <a:ea typeface="Noto Sans TC" panose="020B0200000000000000" pitchFamily="34" charset="-120"/>
                <a:cs typeface="Noto Sans T Chinese"/>
                <a:sym typeface="Noto Sans T Chinese"/>
              </a:rPr>
              <a:t>教學實踐研究計畫校內徵件說明會</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484872334"/>
              </p:ext>
            </p:extLst>
          </p:nvPr>
        </p:nvGraphicFramePr>
        <p:xfrm>
          <a:off x="1028700" y="3527516"/>
          <a:ext cx="11707227" cy="5706676"/>
        </p:xfrm>
        <a:graphic>
          <a:graphicData uri="http://schemas.openxmlformats.org/drawingml/2006/table">
            <a:tbl>
              <a:tblPr/>
              <a:tblGrid>
                <a:gridCol w="3902409">
                  <a:extLst>
                    <a:ext uri="{9D8B030D-6E8A-4147-A177-3AD203B41FA5}">
                      <a16:colId xmlns:a16="http://schemas.microsoft.com/office/drawing/2014/main" val="20000"/>
                    </a:ext>
                  </a:extLst>
                </a:gridCol>
                <a:gridCol w="3902409">
                  <a:extLst>
                    <a:ext uri="{9D8B030D-6E8A-4147-A177-3AD203B41FA5}">
                      <a16:colId xmlns:a16="http://schemas.microsoft.com/office/drawing/2014/main" val="20001"/>
                    </a:ext>
                  </a:extLst>
                </a:gridCol>
                <a:gridCol w="3902409">
                  <a:extLst>
                    <a:ext uri="{9D8B030D-6E8A-4147-A177-3AD203B41FA5}">
                      <a16:colId xmlns:a16="http://schemas.microsoft.com/office/drawing/2014/main" val="20002"/>
                    </a:ext>
                  </a:extLst>
                </a:gridCol>
              </a:tblGrid>
              <a:tr h="867736">
                <a:tc>
                  <a:txBody>
                    <a:bodyPr/>
                    <a:lstStyle/>
                    <a:p>
                      <a:pPr algn="ctr">
                        <a:lnSpc>
                          <a:spcPct val="100000"/>
                        </a:lnSpc>
                        <a:defRPr/>
                      </a:pPr>
                      <a:r>
                        <a:rPr lang="en-US" sz="2800" spc="419" dirty="0">
                          <a:solidFill>
                            <a:srgbClr val="FEFEFE"/>
                          </a:solidFill>
                          <a:latin typeface="Noto Sans TC" panose="020B0200000000000000" pitchFamily="34" charset="-120"/>
                          <a:ea typeface="Noto Sans TC" panose="020B0200000000000000" pitchFamily="34" charset="-120"/>
                          <a:cs typeface="王漢宗特黑體"/>
                          <a:sym typeface="王漢宗特黑體"/>
                        </a:rPr>
                        <a:t>人事費</a:t>
                      </a:r>
                      <a:endParaRPr lang="en-US" sz="1000"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0" cap="flat" cmpd="sng" algn="ctr">
                      <a:solidFill>
                        <a:srgbClr val="2B4B82"/>
                      </a:solidFill>
                      <a:prstDash val="solid"/>
                      <a:round/>
                      <a:headEnd type="none" w="med" len="med"/>
                      <a:tailEnd type="none" w="med" len="med"/>
                    </a:lnB>
                    <a:solidFill>
                      <a:srgbClr val="2B4B82"/>
                    </a:solidFill>
                  </a:tcPr>
                </a:tc>
                <a:tc>
                  <a:txBody>
                    <a:bodyPr/>
                    <a:lstStyle/>
                    <a:p>
                      <a:pPr algn="ctr">
                        <a:lnSpc>
                          <a:spcPct val="100000"/>
                        </a:lnSpc>
                        <a:defRPr/>
                      </a:pPr>
                      <a:r>
                        <a:rPr lang="en-US" sz="2800" spc="419" dirty="0">
                          <a:solidFill>
                            <a:srgbClr val="2B4B82"/>
                          </a:solidFill>
                          <a:latin typeface="Noto Sans TC" panose="020B0200000000000000" pitchFamily="34" charset="-120"/>
                          <a:ea typeface="Noto Sans TC" panose="020B0200000000000000" pitchFamily="34" charset="-120"/>
                          <a:cs typeface="王漢宗特黑體"/>
                          <a:sym typeface="王漢宗特黑體"/>
                        </a:rPr>
                        <a:t>業務費</a:t>
                      </a:r>
                      <a:endParaRPr lang="en-US" sz="1000"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94DDDE"/>
                    </a:solidFill>
                  </a:tcPr>
                </a:tc>
                <a:tc>
                  <a:txBody>
                    <a:bodyPr/>
                    <a:lstStyle/>
                    <a:p>
                      <a:pPr algn="ctr">
                        <a:lnSpc>
                          <a:spcPct val="100000"/>
                        </a:lnSpc>
                        <a:defRPr/>
                      </a:pPr>
                      <a:r>
                        <a:rPr lang="en-US" sz="2800" spc="419" dirty="0">
                          <a:solidFill>
                            <a:srgbClr val="FEFEFE"/>
                          </a:solidFill>
                          <a:latin typeface="Noto Sans TC" panose="020B0200000000000000" pitchFamily="34" charset="-120"/>
                          <a:ea typeface="Noto Sans TC" panose="020B0200000000000000" pitchFamily="34" charset="-120"/>
                          <a:cs typeface="王漢宗特黑體"/>
                          <a:sym typeface="王漢宗特黑體"/>
                        </a:rPr>
                        <a:t>設備費</a:t>
                      </a:r>
                      <a:endParaRPr lang="en-US" sz="1000"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0" cap="flat" cmpd="sng" algn="ctr">
                      <a:solidFill>
                        <a:srgbClr val="2B4B82"/>
                      </a:solidFill>
                      <a:prstDash val="solid"/>
                      <a:round/>
                      <a:headEnd type="none" w="med" len="med"/>
                      <a:tailEnd type="none" w="med" len="med"/>
                    </a:lnB>
                    <a:solidFill>
                      <a:srgbClr val="2B4B82"/>
                    </a:solidFill>
                  </a:tcPr>
                </a:tc>
                <a:extLst>
                  <a:ext uri="{0D108BD9-81ED-4DB2-BD59-A6C34878D82A}">
                    <a16:rowId xmlns:a16="http://schemas.microsoft.com/office/drawing/2014/main" val="10000"/>
                  </a:ext>
                </a:extLst>
              </a:tr>
              <a:tr h="1209735">
                <a:tc>
                  <a:txBody>
                    <a:bodyPr/>
                    <a:lstStyle/>
                    <a:p>
                      <a:pPr algn="ctr">
                        <a:lnSpc>
                          <a:spcPct val="100000"/>
                        </a:lnSpc>
                        <a:defRPr/>
                      </a:pPr>
                      <a:r>
                        <a:rPr lang="en-US" sz="2400" dirty="0">
                          <a:solidFill>
                            <a:srgbClr val="2B4B82"/>
                          </a:solidFill>
                          <a:latin typeface="Noto Sans TC" panose="020B0200000000000000" pitchFamily="34" charset="-120"/>
                          <a:ea typeface="Noto Sans TC" panose="020B0200000000000000" pitchFamily="34" charset="-120"/>
                          <a:cs typeface="圓體"/>
                          <a:sym typeface="圓體"/>
                        </a:rPr>
                        <a:t>人事費以不超過</a:t>
                      </a:r>
                      <a:endParaRPr lang="en-US" sz="2400" dirty="0"/>
                    </a:p>
                    <a:p>
                      <a:pPr algn="ctr">
                        <a:lnSpc>
                          <a:spcPct val="100000"/>
                        </a:lnSpc>
                      </a:pPr>
                      <a:r>
                        <a:rPr lang="en-US" sz="2400" dirty="0">
                          <a:solidFill>
                            <a:srgbClr val="2B4B82"/>
                          </a:solidFill>
                          <a:latin typeface="Noto Sans TC" panose="020B0200000000000000" pitchFamily="34" charset="-120"/>
                          <a:ea typeface="Noto Sans TC" panose="020B0200000000000000" pitchFamily="34" charset="-120"/>
                          <a:cs typeface="圓體"/>
                          <a:sym typeface="圓體"/>
                        </a:rPr>
                        <a:t>計畫總經費60%為上限</a:t>
                      </a: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0"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rowSpan="2">
                  <a:txBody>
                    <a:bodyPr/>
                    <a:lstStyle/>
                    <a:p>
                      <a:pPr algn="ctr">
                        <a:lnSpc>
                          <a:spcPct val="150000"/>
                        </a:lnSpc>
                        <a:defRPr/>
                      </a:pPr>
                      <a:r>
                        <a:rPr lang="en-US" sz="2400" dirty="0">
                          <a:solidFill>
                            <a:srgbClr val="2B4B82"/>
                          </a:solidFill>
                          <a:latin typeface="Noto Sans TC" panose="020B0200000000000000" pitchFamily="34" charset="-120"/>
                          <a:ea typeface="Noto Sans TC" panose="020B0200000000000000" pitchFamily="34" charset="-120"/>
                          <a:cs typeface="圓體"/>
                          <a:sym typeface="圓體"/>
                        </a:rPr>
                        <a:t>得編列本計畫</a:t>
                      </a:r>
                    </a:p>
                    <a:p>
                      <a:pPr algn="ctr">
                        <a:lnSpc>
                          <a:spcPct val="150000"/>
                        </a:lnSpc>
                        <a:defRPr/>
                      </a:pPr>
                      <a:r>
                        <a:rPr lang="en-US" sz="2400" dirty="0">
                          <a:solidFill>
                            <a:srgbClr val="2B4B82"/>
                          </a:solidFill>
                          <a:latin typeface="Noto Sans TC" panose="020B0200000000000000" pitchFamily="34" charset="-120"/>
                          <a:ea typeface="Noto Sans TC" panose="020B0200000000000000" pitchFamily="34" charset="-120"/>
                          <a:cs typeface="圓體"/>
                          <a:sym typeface="圓體"/>
                        </a:rPr>
                        <a:t>相關業務費</a:t>
                      </a:r>
                      <a:endParaRPr lang="en-US" sz="2400"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rowSpan="4">
                  <a:txBody>
                    <a:bodyPr/>
                    <a:lstStyle/>
                    <a:p>
                      <a:pPr algn="ctr">
                        <a:lnSpc>
                          <a:spcPct val="150000"/>
                        </a:lnSpc>
                        <a:defRPr/>
                      </a:pPr>
                      <a:r>
                        <a:rPr lang="en-US" sz="2400" dirty="0">
                          <a:solidFill>
                            <a:srgbClr val="2B4B82"/>
                          </a:solidFill>
                          <a:latin typeface="Noto Sans TC" panose="020B0200000000000000" pitchFamily="34" charset="-120"/>
                          <a:ea typeface="Noto Sans TC" panose="020B0200000000000000" pitchFamily="34" charset="-120"/>
                          <a:cs typeface="圓體"/>
                          <a:sym typeface="圓體"/>
                        </a:rPr>
                        <a:t>設備費得衡酌研究執行之</a:t>
                      </a:r>
                      <a:endParaRPr lang="en-US" sz="2400" dirty="0"/>
                    </a:p>
                    <a:p>
                      <a:pPr algn="ctr">
                        <a:lnSpc>
                          <a:spcPct val="150000"/>
                        </a:lnSpc>
                      </a:pPr>
                      <a:r>
                        <a:rPr lang="en-US" sz="2400" dirty="0">
                          <a:solidFill>
                            <a:srgbClr val="2B4B82"/>
                          </a:solidFill>
                          <a:latin typeface="Noto Sans TC" panose="020B0200000000000000" pitchFamily="34" charset="-120"/>
                          <a:ea typeface="Noto Sans TC" panose="020B0200000000000000" pitchFamily="34" charset="-120"/>
                          <a:cs typeface="圓體"/>
                          <a:sym typeface="圓體"/>
                        </a:rPr>
                        <a:t>必要性及需求性編列且以</a:t>
                      </a:r>
                    </a:p>
                    <a:p>
                      <a:pPr algn="ctr">
                        <a:lnSpc>
                          <a:spcPct val="150000"/>
                        </a:lnSpc>
                      </a:pPr>
                      <a:r>
                        <a:rPr lang="en-US" sz="2400" dirty="0">
                          <a:solidFill>
                            <a:srgbClr val="2B4B82"/>
                          </a:solidFill>
                          <a:latin typeface="Noto Sans TC" panose="020B0200000000000000" pitchFamily="34" charset="-120"/>
                          <a:ea typeface="Noto Sans TC" panose="020B0200000000000000" pitchFamily="34" charset="-120"/>
                          <a:cs typeface="圓體"/>
                          <a:sym typeface="圓體"/>
                        </a:rPr>
                        <a:t>不超過總經費20%為原則</a:t>
                      </a: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0"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1209735">
                <a:tc>
                  <a:txBody>
                    <a:bodyPr/>
                    <a:lstStyle/>
                    <a:p>
                      <a:pPr algn="ctr">
                        <a:lnSpc>
                          <a:spcPct val="100000"/>
                        </a:lnSpc>
                        <a:defRPr/>
                      </a:pPr>
                      <a:r>
                        <a:rPr lang="en-US" sz="2400" dirty="0">
                          <a:solidFill>
                            <a:srgbClr val="C00000"/>
                          </a:solidFill>
                          <a:latin typeface="Noto Sans TC" panose="020B0200000000000000" pitchFamily="34" charset="-120"/>
                          <a:ea typeface="Noto Sans TC" panose="020B0200000000000000" pitchFamily="34" charset="-120"/>
                          <a:cs typeface="圓體"/>
                          <a:sym typeface="圓體"/>
                        </a:rPr>
                        <a:t>計畫主持人費</a:t>
                      </a:r>
                      <a:endParaRPr lang="en-US" sz="2400" dirty="0">
                        <a:solidFill>
                          <a:srgbClr val="C00000"/>
                        </a:solidFill>
                      </a:endParaRPr>
                    </a:p>
                    <a:p>
                      <a:pPr algn="ctr">
                        <a:lnSpc>
                          <a:spcPct val="100000"/>
                        </a:lnSpc>
                      </a:pPr>
                      <a:r>
                        <a:rPr lang="en-US" sz="2400" dirty="0">
                          <a:solidFill>
                            <a:srgbClr val="C00000"/>
                          </a:solidFill>
                          <a:latin typeface="Noto Sans TC" panose="020B0200000000000000" pitchFamily="34" charset="-120"/>
                          <a:ea typeface="Noto Sans TC" panose="020B0200000000000000" pitchFamily="34" charset="-120"/>
                          <a:cs typeface="圓體"/>
                          <a:sym typeface="圓體"/>
                        </a:rPr>
                        <a:t>最高$12,000/月</a:t>
                      </a: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vMerge="1">
                  <a:txBody>
                    <a:bodyPr/>
                    <a:lstStyle/>
                    <a:p>
                      <a:pPr algn="ctr">
                        <a:lnSpc>
                          <a:spcPts val="2672"/>
                        </a:lnSpc>
                        <a:defRPr/>
                      </a:pPr>
                      <a:r>
                        <a:rPr lang="en-US" sz="2699">
                          <a:solidFill>
                            <a:srgbClr val="2B4B82"/>
                          </a:solidFill>
                          <a:latin typeface="圓體"/>
                          <a:ea typeface="圓體"/>
                          <a:cs typeface="圓體"/>
                          <a:sym typeface="圓體"/>
                        </a:rPr>
                        <a:t>得編列本計畫相關業務費</a:t>
                      </a:r>
                      <a:endParaRPr lang="en-US" sz="110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vMerge="1">
                  <a:txBody>
                    <a:bodyPr/>
                    <a:lstStyle/>
                    <a:p>
                      <a:pPr algn="ctr">
                        <a:lnSpc>
                          <a:spcPts val="2672"/>
                        </a:lnSpc>
                        <a:defRPr/>
                      </a:pPr>
                      <a:r>
                        <a:rPr lang="en-US" sz="2699">
                          <a:solidFill>
                            <a:srgbClr val="2B4B82"/>
                          </a:solidFill>
                          <a:latin typeface="圓體"/>
                          <a:ea typeface="圓體"/>
                          <a:cs typeface="圓體"/>
                          <a:sym typeface="圓體"/>
                        </a:rPr>
                        <a:t>設備費得衡酌研究執行之</a:t>
                      </a:r>
                      <a:endParaRPr lang="en-US" sz="1100"/>
                    </a:p>
                    <a:p>
                      <a:pPr algn="ctr">
                        <a:lnSpc>
                          <a:spcPts val="2672"/>
                        </a:lnSpc>
                      </a:pPr>
                      <a:r>
                        <a:rPr lang="en-US" sz="2699">
                          <a:solidFill>
                            <a:srgbClr val="2B4B82"/>
                          </a:solidFill>
                          <a:latin typeface="圓體"/>
                          <a:ea typeface="圓體"/>
                          <a:cs typeface="圓體"/>
                          <a:sym typeface="圓體"/>
                        </a:rPr>
                        <a:t>必要性及需求性編列且以</a:t>
                      </a:r>
                    </a:p>
                    <a:p>
                      <a:pPr algn="ctr">
                        <a:lnSpc>
                          <a:spcPts val="2672"/>
                        </a:lnSpc>
                      </a:pPr>
                      <a:r>
                        <a:rPr lang="en-US" sz="2699">
                          <a:solidFill>
                            <a:srgbClr val="2B4B82"/>
                          </a:solidFill>
                          <a:latin typeface="圓體"/>
                          <a:ea typeface="圓體"/>
                          <a:cs typeface="圓體"/>
                          <a:sym typeface="圓體"/>
                        </a:rPr>
                        <a:t>不超過總經費20%為原則</a:t>
                      </a: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0"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extLst>
                  <a:ext uri="{0D108BD9-81ED-4DB2-BD59-A6C34878D82A}">
                    <a16:rowId xmlns:a16="http://schemas.microsoft.com/office/drawing/2014/main" val="10002"/>
                  </a:ext>
                </a:extLst>
              </a:tr>
              <a:tr h="1209735">
                <a:tc>
                  <a:txBody>
                    <a:bodyPr/>
                    <a:lstStyle/>
                    <a:p>
                      <a:pPr algn="ctr">
                        <a:lnSpc>
                          <a:spcPct val="100000"/>
                        </a:lnSpc>
                        <a:defRPr/>
                      </a:pPr>
                      <a:r>
                        <a:rPr lang="en-US" sz="2400" dirty="0">
                          <a:solidFill>
                            <a:srgbClr val="2B4B82"/>
                          </a:solidFill>
                          <a:latin typeface="Noto Sans TC" panose="020B0200000000000000" pitchFamily="34" charset="-120"/>
                          <a:ea typeface="Noto Sans TC" panose="020B0200000000000000" pitchFamily="34" charset="-120"/>
                          <a:cs typeface="圓體"/>
                          <a:sym typeface="圓體"/>
                        </a:rPr>
                        <a:t>協同主持人</a:t>
                      </a:r>
                      <a:endParaRPr lang="en-US" sz="2400" dirty="0"/>
                    </a:p>
                    <a:p>
                      <a:pPr algn="ctr">
                        <a:lnSpc>
                          <a:spcPct val="100000"/>
                        </a:lnSpc>
                      </a:pPr>
                      <a:r>
                        <a:rPr lang="en-US" sz="2400" dirty="0">
                          <a:solidFill>
                            <a:srgbClr val="2B4B82"/>
                          </a:solidFill>
                          <a:latin typeface="Noto Sans TC" panose="020B0200000000000000" pitchFamily="34" charset="-120"/>
                          <a:ea typeface="Noto Sans TC" panose="020B0200000000000000" pitchFamily="34" charset="-120"/>
                          <a:cs typeface="圓體"/>
                          <a:sym typeface="圓體"/>
                        </a:rPr>
                        <a:t>不得支領費用</a:t>
                      </a: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rowSpan="2">
                  <a:txBody>
                    <a:bodyPr/>
                    <a:lstStyle/>
                    <a:p>
                      <a:pPr algn="ctr">
                        <a:lnSpc>
                          <a:spcPct val="150000"/>
                        </a:lnSpc>
                        <a:defRPr/>
                      </a:pPr>
                      <a:r>
                        <a:rPr lang="en-US" sz="2400" dirty="0">
                          <a:solidFill>
                            <a:srgbClr val="2B4B82"/>
                          </a:solidFill>
                          <a:latin typeface="Noto Sans TC" panose="020B0200000000000000" pitchFamily="34" charset="-120"/>
                          <a:ea typeface="Noto Sans TC" panose="020B0200000000000000" pitchFamily="34" charset="-120"/>
                          <a:cs typeface="圓體"/>
                          <a:sym typeface="圓體"/>
                        </a:rPr>
                        <a:t>請預留成果交流會</a:t>
                      </a:r>
                    </a:p>
                    <a:p>
                      <a:pPr algn="ctr">
                        <a:lnSpc>
                          <a:spcPct val="150000"/>
                        </a:lnSpc>
                        <a:defRPr/>
                      </a:pPr>
                      <a:r>
                        <a:rPr lang="en-US" sz="2400" dirty="0">
                          <a:solidFill>
                            <a:srgbClr val="2B4B82"/>
                          </a:solidFill>
                          <a:latin typeface="Noto Sans TC" panose="020B0200000000000000" pitchFamily="34" charset="-120"/>
                          <a:ea typeface="Noto Sans TC" panose="020B0200000000000000" pitchFamily="34" charset="-120"/>
                          <a:cs typeface="圓體"/>
                          <a:sym typeface="圓體"/>
                        </a:rPr>
                        <a:t>交通費</a:t>
                      </a:r>
                      <a:endParaRPr lang="en-US" sz="2400"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vMerge="1">
                  <a:txBody>
                    <a:bodyPr/>
                    <a:lstStyle/>
                    <a:p>
                      <a:pPr algn="ctr">
                        <a:lnSpc>
                          <a:spcPts val="2672"/>
                        </a:lnSpc>
                        <a:defRPr/>
                      </a:pPr>
                      <a:r>
                        <a:rPr lang="en-US" sz="2699">
                          <a:solidFill>
                            <a:srgbClr val="2B4B82"/>
                          </a:solidFill>
                          <a:latin typeface="圓體"/>
                          <a:ea typeface="圓體"/>
                          <a:cs typeface="圓體"/>
                          <a:sym typeface="圓體"/>
                        </a:rPr>
                        <a:t>設備費得衡酌研究執行之</a:t>
                      </a:r>
                      <a:endParaRPr lang="en-US" sz="1100"/>
                    </a:p>
                    <a:p>
                      <a:pPr algn="ctr">
                        <a:lnSpc>
                          <a:spcPts val="2672"/>
                        </a:lnSpc>
                      </a:pPr>
                      <a:r>
                        <a:rPr lang="en-US" sz="2699">
                          <a:solidFill>
                            <a:srgbClr val="2B4B82"/>
                          </a:solidFill>
                          <a:latin typeface="圓體"/>
                          <a:ea typeface="圓體"/>
                          <a:cs typeface="圓體"/>
                          <a:sym typeface="圓體"/>
                        </a:rPr>
                        <a:t>必要性及需求性編列且以</a:t>
                      </a:r>
                    </a:p>
                    <a:p>
                      <a:pPr algn="ctr">
                        <a:lnSpc>
                          <a:spcPts val="2672"/>
                        </a:lnSpc>
                      </a:pPr>
                      <a:r>
                        <a:rPr lang="en-US" sz="2699">
                          <a:solidFill>
                            <a:srgbClr val="2B4B82"/>
                          </a:solidFill>
                          <a:latin typeface="圓體"/>
                          <a:ea typeface="圓體"/>
                          <a:cs typeface="圓體"/>
                          <a:sym typeface="圓體"/>
                        </a:rPr>
                        <a:t>不超過總經費20%為原則</a:t>
                      </a: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0"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extLst>
                  <a:ext uri="{0D108BD9-81ED-4DB2-BD59-A6C34878D82A}">
                    <a16:rowId xmlns:a16="http://schemas.microsoft.com/office/drawing/2014/main" val="10003"/>
                  </a:ext>
                </a:extLst>
              </a:tr>
              <a:tr h="1209735">
                <a:tc>
                  <a:txBody>
                    <a:bodyPr/>
                    <a:lstStyle/>
                    <a:p>
                      <a:pPr algn="ctr">
                        <a:lnSpc>
                          <a:spcPct val="100000"/>
                        </a:lnSpc>
                        <a:defRPr/>
                      </a:pPr>
                      <a:r>
                        <a:rPr lang="en-US" sz="2400" dirty="0">
                          <a:solidFill>
                            <a:srgbClr val="2B4B82"/>
                          </a:solidFill>
                          <a:latin typeface="Noto Sans TC" panose="020B0200000000000000" pitchFamily="34" charset="-120"/>
                          <a:ea typeface="Noto Sans TC" panose="020B0200000000000000" pitchFamily="34" charset="-120"/>
                          <a:cs typeface="圓體"/>
                          <a:sym typeface="圓體"/>
                        </a:rPr>
                        <a:t>可聘用兼任行政助理</a:t>
                      </a:r>
                      <a:endParaRPr lang="en-US" sz="2400" dirty="0"/>
                    </a:p>
                    <a:p>
                      <a:pPr algn="ctr">
                        <a:lnSpc>
                          <a:spcPct val="100000"/>
                        </a:lnSpc>
                      </a:pPr>
                      <a:r>
                        <a:rPr lang="en-US" sz="2400" dirty="0">
                          <a:solidFill>
                            <a:srgbClr val="2B4B82"/>
                          </a:solidFill>
                          <a:latin typeface="Noto Sans TC" panose="020B0200000000000000" pitchFamily="34" charset="-120"/>
                          <a:ea typeface="Noto Sans TC" panose="020B0200000000000000" pitchFamily="34" charset="-120"/>
                          <a:cs typeface="圓體"/>
                          <a:sym typeface="圓體"/>
                        </a:rPr>
                        <a:t>每名最高5,000/月</a:t>
                      </a: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vMerge="1">
                  <a:txBody>
                    <a:bodyPr/>
                    <a:lstStyle/>
                    <a:p>
                      <a:pPr algn="ctr">
                        <a:lnSpc>
                          <a:spcPts val="2672"/>
                        </a:lnSpc>
                        <a:defRPr/>
                      </a:pPr>
                      <a:r>
                        <a:rPr lang="en-US" sz="2699">
                          <a:solidFill>
                            <a:srgbClr val="2B4B82"/>
                          </a:solidFill>
                          <a:latin typeface="圓體"/>
                          <a:ea typeface="圓體"/>
                          <a:cs typeface="圓體"/>
                          <a:sym typeface="圓體"/>
                        </a:rPr>
                        <a:t>請預留成果交流會交通費</a:t>
                      </a:r>
                      <a:endParaRPr lang="en-US" sz="110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tc vMerge="1">
                  <a:txBody>
                    <a:bodyPr/>
                    <a:lstStyle/>
                    <a:p>
                      <a:pPr algn="ctr">
                        <a:lnSpc>
                          <a:spcPts val="2672"/>
                        </a:lnSpc>
                        <a:defRPr/>
                      </a:pPr>
                      <a:r>
                        <a:rPr lang="en-US" sz="2699">
                          <a:solidFill>
                            <a:srgbClr val="2B4B82"/>
                          </a:solidFill>
                          <a:latin typeface="圓體"/>
                          <a:ea typeface="圓體"/>
                          <a:cs typeface="圓體"/>
                          <a:sym typeface="圓體"/>
                        </a:rPr>
                        <a:t>設備費得衡酌研究執行之</a:t>
                      </a:r>
                      <a:endParaRPr lang="en-US" sz="1100"/>
                    </a:p>
                    <a:p>
                      <a:pPr algn="ctr">
                        <a:lnSpc>
                          <a:spcPts val="2672"/>
                        </a:lnSpc>
                      </a:pPr>
                      <a:r>
                        <a:rPr lang="en-US" sz="2699">
                          <a:solidFill>
                            <a:srgbClr val="2B4B82"/>
                          </a:solidFill>
                          <a:latin typeface="圓體"/>
                          <a:ea typeface="圓體"/>
                          <a:cs typeface="圓體"/>
                          <a:sym typeface="圓體"/>
                        </a:rPr>
                        <a:t>必要性及需求性編列且以</a:t>
                      </a:r>
                    </a:p>
                    <a:p>
                      <a:pPr algn="ctr">
                        <a:lnSpc>
                          <a:spcPts val="2672"/>
                        </a:lnSpc>
                      </a:pPr>
                      <a:r>
                        <a:rPr lang="en-US" sz="2699">
                          <a:solidFill>
                            <a:srgbClr val="2B4B82"/>
                          </a:solidFill>
                          <a:latin typeface="圓體"/>
                          <a:ea typeface="圓體"/>
                          <a:cs typeface="圓體"/>
                          <a:sym typeface="圓體"/>
                        </a:rPr>
                        <a:t>不超過總經費20%為原則</a:t>
                      </a: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0"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extLst>
                  <a:ext uri="{0D108BD9-81ED-4DB2-BD59-A6C34878D82A}">
                    <a16:rowId xmlns:a16="http://schemas.microsoft.com/office/drawing/2014/main" val="10004"/>
                  </a:ext>
                </a:extLst>
              </a:tr>
            </a:tbl>
          </a:graphicData>
        </a:graphic>
      </p:graphicFrame>
      <p:sp>
        <p:nvSpPr>
          <p:cNvPr id="5" name="TextBox 5"/>
          <p:cNvSpPr txBox="1"/>
          <p:nvPr/>
        </p:nvSpPr>
        <p:spPr>
          <a:xfrm>
            <a:off x="1028700" y="1294687"/>
            <a:ext cx="9724231" cy="1296099"/>
          </a:xfrm>
          <a:prstGeom prst="rect">
            <a:avLst/>
          </a:prstGeom>
        </p:spPr>
        <p:txBody>
          <a:bodyPr lIns="0" tIns="0" rIns="0" bIns="0" rtlCol="0" anchor="t">
            <a:spAutoFit/>
          </a:bodyPr>
          <a:lstStyle/>
          <a:p>
            <a:pPr marL="0" lvl="0" indent="0" algn="just">
              <a:lnSpc>
                <a:spcPts val="10705"/>
              </a:lnSpc>
              <a:spcBef>
                <a:spcPct val="0"/>
              </a:spcBef>
            </a:pPr>
            <a:r>
              <a:rPr lang="en-US" sz="8000" b="1" u="none" spc="300"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經費項目</a:t>
            </a:r>
          </a:p>
        </p:txBody>
      </p:sp>
      <p:sp>
        <p:nvSpPr>
          <p:cNvPr id="6" name="TextBox 6"/>
          <p:cNvSpPr txBox="1"/>
          <p:nvPr/>
        </p:nvSpPr>
        <p:spPr>
          <a:xfrm>
            <a:off x="12902486" y="5875927"/>
            <a:ext cx="789998" cy="1878439"/>
          </a:xfrm>
          <a:prstGeom prst="rect">
            <a:avLst/>
          </a:prstGeom>
        </p:spPr>
        <p:txBody>
          <a:bodyPr lIns="0" tIns="0" rIns="0" bIns="0" rtlCol="0" anchor="t">
            <a:spAutoFit/>
          </a:bodyPr>
          <a:lstStyle/>
          <a:p>
            <a:pPr marL="0" lvl="0" indent="0" algn="just">
              <a:lnSpc>
                <a:spcPts val="15580"/>
              </a:lnSpc>
              <a:spcBef>
                <a:spcPct val="0"/>
              </a:spcBef>
            </a:pPr>
            <a:r>
              <a:rPr lang="en-US" sz="11129" b="1" spc="1357"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a:t>
            </a:r>
          </a:p>
        </p:txBody>
      </p:sp>
      <p:sp>
        <p:nvSpPr>
          <p:cNvPr id="7" name="TextBox 7"/>
          <p:cNvSpPr txBox="1"/>
          <p:nvPr/>
        </p:nvSpPr>
        <p:spPr>
          <a:xfrm>
            <a:off x="1059899" y="2697845"/>
            <a:ext cx="9693032" cy="1145008"/>
          </a:xfrm>
          <a:prstGeom prst="rect">
            <a:avLst/>
          </a:prstGeom>
        </p:spPr>
        <p:txBody>
          <a:bodyPr lIns="0" tIns="0" rIns="0" bIns="0" rtlCol="0" anchor="t">
            <a:spAutoFit/>
          </a:bodyPr>
          <a:lstStyle/>
          <a:p>
            <a:pPr algn="l">
              <a:lnSpc>
                <a:spcPts val="4614"/>
              </a:lnSpc>
            </a:pPr>
            <a:r>
              <a:rPr lang="en-US" sz="3295" b="1" spc="300"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總經費(每案</a:t>
            </a:r>
            <a:r>
              <a:rPr lang="en-US" sz="3295" b="1" spc="300" dirty="0">
                <a:solidFill>
                  <a:srgbClr val="C00000"/>
                </a:solidFill>
                <a:latin typeface="Noto Sans TC" panose="020B0200000000000000" pitchFamily="34" charset="-120"/>
                <a:ea typeface="Noto Sans TC" panose="020B0200000000000000" pitchFamily="34" charset="-120"/>
                <a:cs typeface="Noto Sans T Chinese Bold"/>
                <a:sym typeface="Noto Sans T Chinese Bold"/>
              </a:rPr>
              <a:t>最高</a:t>
            </a:r>
            <a:r>
              <a:rPr lang="en-US" sz="3295" b="1" spc="300"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補助</a:t>
            </a:r>
            <a:r>
              <a:rPr lang="en-US" sz="3295" b="1" spc="300" dirty="0">
                <a:solidFill>
                  <a:srgbClr val="C00000"/>
                </a:solidFill>
                <a:latin typeface="Noto Sans TC" panose="020B0200000000000000" pitchFamily="34" charset="-120"/>
                <a:ea typeface="Noto Sans TC" panose="020B0200000000000000" pitchFamily="34" charset="-120"/>
                <a:cs typeface="Noto Sans T Chinese Bold"/>
                <a:sym typeface="Noto Sans T Chinese Bold"/>
              </a:rPr>
              <a:t>新臺幣50萬元</a:t>
            </a:r>
            <a:r>
              <a:rPr lang="en-US" sz="3295" b="1" spc="300"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為限)</a:t>
            </a:r>
          </a:p>
          <a:p>
            <a:pPr marL="0" lvl="0" indent="0" algn="l">
              <a:lnSpc>
                <a:spcPts val="4614"/>
              </a:lnSpc>
            </a:pPr>
            <a:endParaRPr lang="en-US" sz="3295" b="1" spc="300"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endParaRPr>
          </a:p>
        </p:txBody>
      </p:sp>
      <p:graphicFrame>
        <p:nvGraphicFramePr>
          <p:cNvPr id="8" name="Table 8"/>
          <p:cNvGraphicFramePr>
            <a:graphicFrameLocks noGrp="1"/>
          </p:cNvGraphicFramePr>
          <p:nvPr>
            <p:extLst>
              <p:ext uri="{D42A27DB-BD31-4B8C-83A1-F6EECF244321}">
                <p14:modId xmlns:p14="http://schemas.microsoft.com/office/powerpoint/2010/main" val="2008610884"/>
              </p:ext>
            </p:extLst>
          </p:nvPr>
        </p:nvGraphicFramePr>
        <p:xfrm>
          <a:off x="13859043" y="3527512"/>
          <a:ext cx="3643397" cy="5719350"/>
        </p:xfrm>
        <a:graphic>
          <a:graphicData uri="http://schemas.openxmlformats.org/drawingml/2006/table">
            <a:tbl>
              <a:tblPr/>
              <a:tblGrid>
                <a:gridCol w="3643397">
                  <a:extLst>
                    <a:ext uri="{9D8B030D-6E8A-4147-A177-3AD203B41FA5}">
                      <a16:colId xmlns:a16="http://schemas.microsoft.com/office/drawing/2014/main" val="20000"/>
                    </a:ext>
                  </a:extLst>
                </a:gridCol>
              </a:tblGrid>
              <a:tr h="1267890">
                <a:tc>
                  <a:txBody>
                    <a:bodyPr/>
                    <a:lstStyle/>
                    <a:p>
                      <a:pPr algn="ctr">
                        <a:lnSpc>
                          <a:spcPct val="100000"/>
                        </a:lnSpc>
                        <a:defRPr/>
                      </a:pPr>
                      <a:r>
                        <a:rPr lang="en-US" sz="2800" spc="0" dirty="0">
                          <a:solidFill>
                            <a:srgbClr val="FEFEFE"/>
                          </a:solidFill>
                          <a:latin typeface="Noto Sans TC" panose="020B0200000000000000" pitchFamily="34" charset="-120"/>
                          <a:ea typeface="Noto Sans TC" panose="020B0200000000000000" pitchFamily="34" charset="-120"/>
                          <a:cs typeface="王漢宗特黑體"/>
                          <a:sym typeface="王漢宗特黑體"/>
                        </a:rPr>
                        <a:t>博士生兼任助理費</a:t>
                      </a:r>
                      <a:br>
                        <a:rPr lang="en-US" sz="2800" spc="0" dirty="0">
                          <a:solidFill>
                            <a:srgbClr val="FEFEFE"/>
                          </a:solidFill>
                          <a:latin typeface="Noto Sans TC" panose="020B0200000000000000" pitchFamily="34" charset="-120"/>
                          <a:ea typeface="Noto Sans TC" panose="020B0200000000000000" pitchFamily="34" charset="-120"/>
                          <a:cs typeface="王漢宗特黑體"/>
                          <a:sym typeface="王漢宗特黑體"/>
                        </a:rPr>
                      </a:br>
                      <a:r>
                        <a:rPr lang="en-US" sz="2800" spc="0" dirty="0">
                          <a:solidFill>
                            <a:srgbClr val="FEFEFE"/>
                          </a:solidFill>
                          <a:latin typeface="Noto Sans TC" panose="020B0200000000000000" pitchFamily="34" charset="-120"/>
                          <a:ea typeface="Noto Sans TC" panose="020B0200000000000000" pitchFamily="34" charset="-120"/>
                          <a:cs typeface="王漢宗特黑體"/>
                          <a:sym typeface="王漢宗特黑體"/>
                        </a:rPr>
                        <a:t>(人事費)</a:t>
                      </a:r>
                      <a:endParaRPr lang="en-US" sz="1000" spc="0"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0" cap="flat" cmpd="sng" algn="ctr">
                      <a:solidFill>
                        <a:srgbClr val="2B4B82"/>
                      </a:solidFill>
                      <a:prstDash val="solid"/>
                      <a:round/>
                      <a:headEnd type="none" w="med" len="med"/>
                      <a:tailEnd type="none" w="med" len="med"/>
                    </a:lnB>
                    <a:solidFill>
                      <a:srgbClr val="2B4B82"/>
                    </a:solidFill>
                  </a:tcPr>
                </a:tc>
                <a:extLst>
                  <a:ext uri="{0D108BD9-81ED-4DB2-BD59-A6C34878D82A}">
                    <a16:rowId xmlns:a16="http://schemas.microsoft.com/office/drawing/2014/main" val="10000"/>
                  </a:ext>
                </a:extLst>
              </a:tr>
              <a:tr h="1978706">
                <a:tc>
                  <a:txBody>
                    <a:bodyPr/>
                    <a:lstStyle/>
                    <a:p>
                      <a:pPr algn="ctr">
                        <a:lnSpc>
                          <a:spcPts val="3374"/>
                        </a:lnSpc>
                        <a:defRPr/>
                      </a:pPr>
                      <a:r>
                        <a:rPr lang="en-US" sz="2400" dirty="0">
                          <a:solidFill>
                            <a:srgbClr val="2B4B82"/>
                          </a:solidFill>
                          <a:latin typeface="Noto Sans TC" panose="020B0200000000000000" pitchFamily="34" charset="-120"/>
                          <a:ea typeface="Noto Sans TC" panose="020B0200000000000000" pitchFamily="34" charset="-120"/>
                          <a:cs typeface="圓體"/>
                          <a:sym typeface="圓體"/>
                        </a:rPr>
                        <a:t>擔任計畫之教學或</a:t>
                      </a:r>
                      <a:endParaRPr lang="en-US" sz="2400" dirty="0"/>
                    </a:p>
                    <a:p>
                      <a:pPr algn="ctr">
                        <a:lnSpc>
                          <a:spcPts val="3374"/>
                        </a:lnSpc>
                      </a:pPr>
                      <a:r>
                        <a:rPr lang="en-US" sz="2400" dirty="0">
                          <a:solidFill>
                            <a:srgbClr val="2B4B82"/>
                          </a:solidFill>
                          <a:latin typeface="Noto Sans TC" panose="020B0200000000000000" pitchFamily="34" charset="-120"/>
                          <a:ea typeface="Noto Sans TC" panose="020B0200000000000000" pitchFamily="34" charset="-120"/>
                          <a:cs typeface="圓體"/>
                          <a:sym typeface="圓體"/>
                        </a:rPr>
                        <a:t>研究助理</a:t>
                      </a:r>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0"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2453010">
                <a:tc>
                  <a:txBody>
                    <a:bodyPr/>
                    <a:lstStyle/>
                    <a:p>
                      <a:pPr algn="ctr">
                        <a:lnSpc>
                          <a:spcPts val="3374"/>
                        </a:lnSpc>
                        <a:defRPr/>
                      </a:pPr>
                      <a:r>
                        <a:rPr lang="en-US" sz="2400" dirty="0">
                          <a:solidFill>
                            <a:srgbClr val="2B4B82"/>
                          </a:solidFill>
                          <a:latin typeface="Noto Sans TC" panose="020B0200000000000000" pitchFamily="34" charset="-120"/>
                          <a:ea typeface="Noto Sans TC" panose="020B0200000000000000" pitchFamily="34" charset="-120"/>
                          <a:cs typeface="圓體"/>
                          <a:sym typeface="圓體"/>
                        </a:rPr>
                        <a:t>在學博士生</a:t>
                      </a:r>
                      <a:br>
                        <a:rPr lang="en-US" sz="2400" dirty="0">
                          <a:solidFill>
                            <a:srgbClr val="2B4B82"/>
                          </a:solidFill>
                          <a:latin typeface="Noto Sans TC" panose="020B0200000000000000" pitchFamily="34" charset="-120"/>
                          <a:ea typeface="Noto Sans TC" panose="020B0200000000000000" pitchFamily="34" charset="-120"/>
                          <a:cs typeface="圓體"/>
                          <a:sym typeface="圓體"/>
                        </a:rPr>
                      </a:br>
                      <a:r>
                        <a:rPr lang="en-US" sz="2400" dirty="0">
                          <a:solidFill>
                            <a:srgbClr val="2B4B82"/>
                          </a:solidFill>
                          <a:latin typeface="Noto Sans TC" panose="020B0200000000000000" pitchFamily="34" charset="-120"/>
                          <a:ea typeface="Noto Sans TC" panose="020B0200000000000000" pitchFamily="34" charset="-120"/>
                          <a:cs typeface="圓體"/>
                          <a:sym typeface="圓體"/>
                        </a:rPr>
                        <a:t>並於計畫期間內約用</a:t>
                      </a:r>
                      <a:br>
                        <a:rPr lang="en-US" sz="2400" dirty="0">
                          <a:solidFill>
                            <a:srgbClr val="2B4B82"/>
                          </a:solidFill>
                          <a:latin typeface="Noto Sans TC" panose="020B0200000000000000" pitchFamily="34" charset="-120"/>
                          <a:ea typeface="Noto Sans TC" panose="020B0200000000000000" pitchFamily="34" charset="-120"/>
                          <a:cs typeface="圓體"/>
                          <a:sym typeface="圓體"/>
                        </a:rPr>
                      </a:br>
                      <a:r>
                        <a:rPr lang="en-US" sz="2400" dirty="0">
                          <a:solidFill>
                            <a:srgbClr val="2B4B82"/>
                          </a:solidFill>
                          <a:latin typeface="Noto Sans TC" panose="020B0200000000000000" pitchFamily="34" charset="-120"/>
                          <a:ea typeface="Noto Sans TC" panose="020B0200000000000000" pitchFamily="34" charset="-120"/>
                          <a:cs typeface="圓體"/>
                          <a:sym typeface="圓體"/>
                        </a:rPr>
                        <a:t>每月補助至高1萬元</a:t>
                      </a:r>
                      <a:br>
                        <a:rPr lang="en-US" sz="2400" dirty="0">
                          <a:solidFill>
                            <a:srgbClr val="2B4B82"/>
                          </a:solidFill>
                          <a:latin typeface="Noto Sans TC" panose="020B0200000000000000" pitchFamily="34" charset="-120"/>
                          <a:ea typeface="Noto Sans TC" panose="020B0200000000000000" pitchFamily="34" charset="-120"/>
                          <a:cs typeface="圓體"/>
                          <a:sym typeface="圓體"/>
                        </a:rPr>
                      </a:br>
                      <a:r>
                        <a:rPr lang="en-US" sz="2400" dirty="0">
                          <a:solidFill>
                            <a:srgbClr val="2B4B82"/>
                          </a:solidFill>
                          <a:latin typeface="Noto Sans TC" panose="020B0200000000000000" pitchFamily="34" charset="-120"/>
                          <a:ea typeface="Noto Sans TC" panose="020B0200000000000000" pitchFamily="34" charset="-120"/>
                          <a:cs typeface="圓體"/>
                          <a:sym typeface="圓體"/>
                        </a:rPr>
                        <a:t>勞健保、退休金之費用得另計</a:t>
                      </a:r>
                      <a:endParaRPr lang="en-US" sz="2400" dirty="0"/>
                    </a:p>
                  </a:txBody>
                  <a:tcPr marL="171450" marR="171450" marT="171450" marB="171450" anchor="ctr">
                    <a:lnL w="9525" cap="flat" cmpd="sng" algn="ctr">
                      <a:solidFill>
                        <a:srgbClr val="2B4B82"/>
                      </a:solidFill>
                      <a:prstDash val="solid"/>
                      <a:round/>
                      <a:headEnd type="none" w="med" len="med"/>
                      <a:tailEnd type="none" w="med" len="med"/>
                    </a:lnL>
                    <a:lnR w="9525" cap="flat" cmpd="sng" algn="ctr">
                      <a:solidFill>
                        <a:srgbClr val="2B4B82"/>
                      </a:solidFill>
                      <a:prstDash val="solid"/>
                      <a:round/>
                      <a:headEnd type="none" w="med" len="med"/>
                      <a:tailEnd type="none" w="med" len="med"/>
                    </a:lnR>
                    <a:lnT w="9525" cap="flat" cmpd="sng" algn="ctr">
                      <a:solidFill>
                        <a:srgbClr val="2B4B82"/>
                      </a:solidFill>
                      <a:prstDash val="solid"/>
                      <a:round/>
                      <a:headEnd type="none" w="med" len="med"/>
                      <a:tailEnd type="none" w="med" len="med"/>
                    </a:lnT>
                    <a:lnB w="9525" cap="flat" cmpd="sng" algn="ctr">
                      <a:solidFill>
                        <a:srgbClr val="2B4B82"/>
                      </a:solidFill>
                      <a:prstDash val="solid"/>
                      <a:round/>
                      <a:headEnd type="none" w="med" len="med"/>
                      <a:tailEnd type="none" w="med" len="med"/>
                    </a:lnB>
                    <a:solidFill>
                      <a:srgbClr val="FEFEFE"/>
                    </a:solidFill>
                  </a:tcPr>
                </a:tc>
                <a:extLst>
                  <a:ext uri="{0D108BD9-81ED-4DB2-BD59-A6C34878D82A}">
                    <a16:rowId xmlns:a16="http://schemas.microsoft.com/office/drawing/2014/main" val="10002"/>
                  </a:ext>
                </a:extLst>
              </a:tr>
            </a:tbl>
          </a:graphicData>
        </a:graphic>
      </p:graphicFrame>
      <p:sp>
        <p:nvSpPr>
          <p:cNvPr id="9" name="TextBox 9"/>
          <p:cNvSpPr txBox="1"/>
          <p:nvPr/>
        </p:nvSpPr>
        <p:spPr>
          <a:xfrm>
            <a:off x="13859043" y="2831779"/>
            <a:ext cx="3643397" cy="471908"/>
          </a:xfrm>
          <a:prstGeom prst="rect">
            <a:avLst/>
          </a:prstGeom>
          <a:solidFill>
            <a:srgbClr val="F7B4A7"/>
          </a:solidFill>
          <a:ln w="28575">
            <a:noFill/>
          </a:ln>
        </p:spPr>
        <p:txBody>
          <a:bodyPr wrap="square" lIns="0" tIns="0" rIns="0" bIns="0" rtlCol="0" anchor="t">
            <a:spAutoFit/>
          </a:bodyPr>
          <a:lstStyle/>
          <a:p>
            <a:pPr marL="0" lvl="0" indent="0" algn="ctr">
              <a:lnSpc>
                <a:spcPts val="3914"/>
              </a:lnSpc>
              <a:spcBef>
                <a:spcPct val="0"/>
              </a:spcBef>
            </a:pPr>
            <a:r>
              <a:rPr lang="en-US" sz="2795" b="1" u="none" strike="noStrike" spc="300" dirty="0">
                <a:solidFill>
                  <a:srgbClr val="2B4B82"/>
                </a:solidFill>
                <a:latin typeface="Noto Sans TC" panose="020B0200000000000000" pitchFamily="34" charset="-120"/>
                <a:ea typeface="Noto Sans TC" panose="020B0200000000000000" pitchFamily="34" charset="-120"/>
                <a:cs typeface="Noto Sans T Chinese Bold"/>
                <a:sym typeface="Noto Sans T Chinese Bold"/>
              </a:rPr>
              <a:t>外加補助(專款專用)</a:t>
            </a:r>
          </a:p>
        </p:txBody>
      </p:sp>
      <p:grpSp>
        <p:nvGrpSpPr>
          <p:cNvPr id="19" name="群組 21">
            <a:extLst>
              <a:ext uri="{FF2B5EF4-FFF2-40B4-BE49-F238E27FC236}">
                <a16:creationId xmlns:a16="http://schemas.microsoft.com/office/drawing/2014/main" id="{05FEEFF3-668A-417E-A295-B31206EB91DE}"/>
              </a:ext>
            </a:extLst>
          </p:cNvPr>
          <p:cNvGrpSpPr/>
          <p:nvPr/>
        </p:nvGrpSpPr>
        <p:grpSpPr>
          <a:xfrm>
            <a:off x="11805863" y="-2616031"/>
            <a:ext cx="7042377" cy="5000391"/>
            <a:chOff x="11805863" y="-2616031"/>
            <a:chExt cx="7042377" cy="5000391"/>
          </a:xfrm>
        </p:grpSpPr>
        <p:sp>
          <p:nvSpPr>
            <p:cNvPr id="3" name="Freeform 3"/>
            <p:cNvSpPr/>
            <p:nvPr/>
          </p:nvSpPr>
          <p:spPr>
            <a:xfrm flipH="1">
              <a:off x="16156640" y="-326960"/>
              <a:ext cx="2691600" cy="2711319"/>
            </a:xfrm>
            <a:custGeom>
              <a:avLst/>
              <a:gdLst/>
              <a:ahLst/>
              <a:cxnLst/>
              <a:rect l="l" t="t" r="r" b="b"/>
              <a:pathLst>
                <a:path w="2691600" h="2711319">
                  <a:moveTo>
                    <a:pt x="2691600" y="0"/>
                  </a:moveTo>
                  <a:lnTo>
                    <a:pt x="0" y="0"/>
                  </a:lnTo>
                  <a:lnTo>
                    <a:pt x="0" y="2711320"/>
                  </a:lnTo>
                  <a:lnTo>
                    <a:pt x="2691600" y="2711320"/>
                  </a:lnTo>
                  <a:lnTo>
                    <a:pt x="269160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a:off x="12551674" y="-275969"/>
              <a:ext cx="3426653" cy="2660329"/>
            </a:xfrm>
            <a:custGeom>
              <a:avLst/>
              <a:gdLst/>
              <a:ahLst/>
              <a:cxnLst/>
              <a:rect l="l" t="t" r="r" b="b"/>
              <a:pathLst>
                <a:path w="3426653" h="2660329">
                  <a:moveTo>
                    <a:pt x="3426654" y="0"/>
                  </a:moveTo>
                  <a:lnTo>
                    <a:pt x="0" y="0"/>
                  </a:lnTo>
                  <a:lnTo>
                    <a:pt x="0" y="2660329"/>
                  </a:lnTo>
                  <a:lnTo>
                    <a:pt x="3426654" y="2660329"/>
                  </a:lnTo>
                  <a:lnTo>
                    <a:pt x="342665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1805863" y="-2616031"/>
              <a:ext cx="1491622" cy="3229890"/>
            </a:xfrm>
            <a:custGeom>
              <a:avLst/>
              <a:gdLst/>
              <a:ahLst/>
              <a:cxnLst/>
              <a:rect l="l" t="t" r="r" b="b"/>
              <a:pathLst>
                <a:path w="1491622" h="3229890">
                  <a:moveTo>
                    <a:pt x="0" y="0"/>
                  </a:moveTo>
                  <a:lnTo>
                    <a:pt x="1491622" y="0"/>
                  </a:lnTo>
                  <a:lnTo>
                    <a:pt x="1491622" y="3229890"/>
                  </a:lnTo>
                  <a:lnTo>
                    <a:pt x="0" y="32298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grpSp>
        <p:nvGrpSpPr>
          <p:cNvPr id="11" name="Group 11"/>
          <p:cNvGrpSpPr/>
          <p:nvPr/>
        </p:nvGrpSpPr>
        <p:grpSpPr>
          <a:xfrm>
            <a:off x="0" y="9378850"/>
            <a:ext cx="18288000" cy="910276"/>
            <a:chOff x="0" y="0"/>
            <a:chExt cx="4816593" cy="239744"/>
          </a:xfrm>
        </p:grpSpPr>
        <p:sp>
          <p:nvSpPr>
            <p:cNvPr id="12" name="Freeform 12"/>
            <p:cNvSpPr/>
            <p:nvPr/>
          </p:nvSpPr>
          <p:spPr>
            <a:xfrm>
              <a:off x="0" y="0"/>
              <a:ext cx="4816592" cy="239744"/>
            </a:xfrm>
            <a:custGeom>
              <a:avLst/>
              <a:gdLst/>
              <a:ahLst/>
              <a:cxnLst/>
              <a:rect l="l" t="t" r="r" b="b"/>
              <a:pathLst>
                <a:path w="4816592" h="239744">
                  <a:moveTo>
                    <a:pt x="0" y="0"/>
                  </a:moveTo>
                  <a:lnTo>
                    <a:pt x="4816592" y="0"/>
                  </a:lnTo>
                  <a:lnTo>
                    <a:pt x="4816592" y="239744"/>
                  </a:lnTo>
                  <a:lnTo>
                    <a:pt x="0" y="239744"/>
                  </a:lnTo>
                  <a:close/>
                </a:path>
              </a:pathLst>
            </a:custGeom>
            <a:solidFill>
              <a:srgbClr val="2B4B82"/>
            </a:solidFill>
          </p:spPr>
        </p:sp>
        <p:sp>
          <p:nvSpPr>
            <p:cNvPr id="13" name="TextBox 13"/>
            <p:cNvSpPr txBox="1"/>
            <p:nvPr/>
          </p:nvSpPr>
          <p:spPr>
            <a:xfrm>
              <a:off x="0" y="-38100"/>
              <a:ext cx="4816593" cy="277844"/>
            </a:xfrm>
            <a:prstGeom prst="rect">
              <a:avLst/>
            </a:prstGeom>
          </p:spPr>
          <p:txBody>
            <a:bodyPr lIns="50800" tIns="50800" rIns="50800" bIns="50800" rtlCol="0" anchor="ctr"/>
            <a:lstStyle/>
            <a:p>
              <a:pPr algn="ctr">
                <a:lnSpc>
                  <a:spcPts val="2940"/>
                </a:lnSpc>
              </a:pPr>
              <a:endParaRPr dirty="0"/>
            </a:p>
          </p:txBody>
        </p:sp>
      </p:grpSp>
      <p:sp>
        <p:nvSpPr>
          <p:cNvPr id="14" name="TextBox 14"/>
          <p:cNvSpPr txBox="1"/>
          <p:nvPr/>
        </p:nvSpPr>
        <p:spPr>
          <a:xfrm>
            <a:off x="10080480" y="9539312"/>
            <a:ext cx="9980307" cy="437620"/>
          </a:xfrm>
          <a:prstGeom prst="rect">
            <a:avLst/>
          </a:prstGeom>
        </p:spPr>
        <p:txBody>
          <a:bodyPr lIns="0" tIns="0" rIns="0" bIns="0" rtlCol="0" anchor="t">
            <a:spAutoFit/>
          </a:bodyPr>
          <a:lstStyle/>
          <a:p>
            <a:pPr marL="0" lvl="0" indent="0" algn="l">
              <a:lnSpc>
                <a:spcPts val="3740"/>
              </a:lnSpc>
              <a:spcBef>
                <a:spcPct val="0"/>
              </a:spcBef>
            </a:pPr>
            <a:r>
              <a:rPr lang="en-US" sz="2672" spc="325" dirty="0">
                <a:solidFill>
                  <a:srgbClr val="FEFEFE"/>
                </a:solidFill>
                <a:latin typeface="Noto Sans TC" panose="020B0200000000000000" pitchFamily="34" charset="-120"/>
                <a:ea typeface="Noto Sans TC" panose="020B0200000000000000" pitchFamily="34" charset="-120"/>
                <a:cs typeface="Noto Sans T Chinese"/>
                <a:sym typeface="Noto Sans T Chinese"/>
              </a:rPr>
              <a:t>114學年度_</a:t>
            </a:r>
            <a:r>
              <a:rPr lang="en-US" sz="2672" u="none" strike="noStrike" spc="325" dirty="0">
                <a:solidFill>
                  <a:srgbClr val="FEFEFE"/>
                </a:solidFill>
                <a:latin typeface="Noto Sans TC" panose="020B0200000000000000" pitchFamily="34" charset="-120"/>
                <a:ea typeface="Noto Sans TC" panose="020B0200000000000000" pitchFamily="34" charset="-120"/>
                <a:cs typeface="Noto Sans T Chinese"/>
                <a:sym typeface="Noto Sans T Chinese"/>
              </a:rPr>
              <a:t>教學實踐研究計畫校內徵件說明會</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Calibri"/>
        <a:ea typeface="Noto Sans TC"/>
        <a:cs typeface=""/>
      </a:majorFont>
      <a:minorFont>
        <a:latin typeface="Calibri"/>
        <a:ea typeface="Noto Sans T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608</Words>
  <Application>Microsoft Office PowerPoint</Application>
  <PresentationFormat>自訂</PresentationFormat>
  <Paragraphs>229</Paragraphs>
  <Slides>18</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18</vt:i4>
      </vt:variant>
    </vt:vector>
  </HeadingPairs>
  <TitlesOfParts>
    <vt:vector size="27" baseType="lpstr">
      <vt:lpstr>Noto Sans TC</vt:lpstr>
      <vt:lpstr>Noto Sans T Chinese</vt:lpstr>
      <vt:lpstr>王漢宗特黑體</vt:lpstr>
      <vt:lpstr>圓體</vt:lpstr>
      <vt:lpstr>Noto Sans T Chinese Bold</vt:lpstr>
      <vt:lpstr>Calibri</vt:lpstr>
      <vt:lpstr>Arial</vt:lpstr>
      <vt:lpstr>Clear Sans Bold</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教學實踐研究計畫 校內徵件說明會</dc:title>
  <dc:creator>cdtl</dc:creator>
  <cp:lastModifiedBy>chen</cp:lastModifiedBy>
  <cp:revision>20</cp:revision>
  <dcterms:created xsi:type="dcterms:W3CDTF">2006-08-16T00:00:00Z</dcterms:created>
  <dcterms:modified xsi:type="dcterms:W3CDTF">2024-11-12T08:21:08Z</dcterms:modified>
  <dc:identifier>DAGVr0p2Vb0</dc:identifier>
</cp:coreProperties>
</file>