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72.jpg" ContentType="image/jpeg"/>
  <Override PartName="/ppt/notesSlides/notesSlide10.xml" ContentType="application/vnd.openxmlformats-officedocument.presentationml.notesSlide+xml"/>
  <Override PartName="/ppt/media/image73.jpg" ContentType="image/jpeg"/>
  <Override PartName="/ppt/notesSlides/notesSlide11.xml" ContentType="application/vnd.openxmlformats-officedocument.presentationml.notesSlide+xml"/>
  <Override PartName="/ppt/media/image74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77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87.jpg" ContentType="image/jpeg"/>
  <Override PartName="/ppt/media/image88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91.jpg" ContentType="image/jpeg"/>
  <Override PartName="/ppt/media/image92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0" r:id="rId3"/>
    <p:sldMasterId id="2147483696" r:id="rId4"/>
    <p:sldMasterId id="2147483702" r:id="rId5"/>
  </p:sldMasterIdLst>
  <p:notesMasterIdLst>
    <p:notesMasterId r:id="rId40"/>
  </p:notesMasterIdLst>
  <p:sldIdLst>
    <p:sldId id="329" r:id="rId6"/>
    <p:sldId id="346" r:id="rId7"/>
    <p:sldId id="268" r:id="rId8"/>
    <p:sldId id="342" r:id="rId9"/>
    <p:sldId id="262" r:id="rId10"/>
    <p:sldId id="289" r:id="rId11"/>
    <p:sldId id="278" r:id="rId12"/>
    <p:sldId id="309" r:id="rId13"/>
    <p:sldId id="265" r:id="rId14"/>
    <p:sldId id="332" r:id="rId15"/>
    <p:sldId id="334" r:id="rId16"/>
    <p:sldId id="335" r:id="rId17"/>
    <p:sldId id="310" r:id="rId18"/>
    <p:sldId id="345" r:id="rId19"/>
    <p:sldId id="336" r:id="rId20"/>
    <p:sldId id="340" r:id="rId21"/>
    <p:sldId id="327" r:id="rId22"/>
    <p:sldId id="343" r:id="rId23"/>
    <p:sldId id="338" r:id="rId24"/>
    <p:sldId id="316" r:id="rId25"/>
    <p:sldId id="328" r:id="rId26"/>
    <p:sldId id="330" r:id="rId27"/>
    <p:sldId id="284" r:id="rId28"/>
    <p:sldId id="331" r:id="rId29"/>
    <p:sldId id="339" r:id="rId30"/>
    <p:sldId id="293" r:id="rId31"/>
    <p:sldId id="294" r:id="rId32"/>
    <p:sldId id="297" r:id="rId33"/>
    <p:sldId id="305" r:id="rId34"/>
    <p:sldId id="304" r:id="rId35"/>
    <p:sldId id="303" r:id="rId36"/>
    <p:sldId id="272" r:id="rId37"/>
    <p:sldId id="308" r:id="rId38"/>
    <p:sldId id="281" r:id="rId39"/>
  </p:sldIdLst>
  <p:sldSz cx="12192000" cy="6858000"/>
  <p:notesSz cx="9866313" cy="673576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1" autoAdjust="0"/>
    <p:restoredTop sz="86453" autoAdjust="0"/>
  </p:normalViewPr>
  <p:slideViewPr>
    <p:cSldViewPr>
      <p:cViewPr varScale="1">
        <p:scale>
          <a:sx n="87" d="100"/>
          <a:sy n="87" d="100"/>
        </p:scale>
        <p:origin x="588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197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01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520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06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3314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817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69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419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89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886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349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066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79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262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212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402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219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734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0884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955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6950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985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926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539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206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478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031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308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79690" tIns="39845" rIns="79690" bIns="39845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957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424934" y="408393"/>
            <a:ext cx="3388614" cy="1056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73990">
              <a:lnSpc>
                <a:spcPct val="100000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06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60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13E76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489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32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51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6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13E76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691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31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9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73990">
              <a:lnSpc>
                <a:spcPct val="100000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70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02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128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53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1289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063" y="9145"/>
            <a:ext cx="3978639" cy="1249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3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2535936"/>
            <a:ext cx="9924288" cy="1802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91999" cy="1289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32000" y="2071116"/>
            <a:ext cx="8128000" cy="478790"/>
          </a:xfrm>
          <a:custGeom>
            <a:avLst/>
            <a:gdLst/>
            <a:ahLst/>
            <a:cxnLst/>
            <a:rect l="l" t="t" r="r" b="b"/>
            <a:pathLst>
              <a:path w="6096000" h="478789">
                <a:moveTo>
                  <a:pt x="0" y="0"/>
                </a:moveTo>
                <a:lnTo>
                  <a:pt x="6096000" y="0"/>
                </a:lnTo>
                <a:lnTo>
                  <a:pt x="6096000" y="478536"/>
                </a:lnTo>
                <a:lnTo>
                  <a:pt x="0" y="4785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2381503" y="1770889"/>
            <a:ext cx="5803391" cy="64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2281935" y="1642873"/>
            <a:ext cx="2442463" cy="1007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438400" y="1790700"/>
            <a:ext cx="5689600" cy="560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2032000" y="2932176"/>
            <a:ext cx="8128000" cy="478790"/>
          </a:xfrm>
          <a:custGeom>
            <a:avLst/>
            <a:gdLst/>
            <a:ahLst/>
            <a:cxnLst/>
            <a:rect l="l" t="t" r="r" b="b"/>
            <a:pathLst>
              <a:path w="6096000" h="478789">
                <a:moveTo>
                  <a:pt x="0" y="0"/>
                </a:moveTo>
                <a:lnTo>
                  <a:pt x="6096000" y="0"/>
                </a:lnTo>
                <a:lnTo>
                  <a:pt x="6096000" y="478536"/>
                </a:lnTo>
                <a:lnTo>
                  <a:pt x="0" y="4785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CB56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381503" y="2631948"/>
            <a:ext cx="5803391" cy="64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2281935" y="2503933"/>
            <a:ext cx="4880863" cy="1008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438400" y="2651761"/>
            <a:ext cx="5689600" cy="5608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032000" y="3794759"/>
            <a:ext cx="8128000" cy="478790"/>
          </a:xfrm>
          <a:custGeom>
            <a:avLst/>
            <a:gdLst/>
            <a:ahLst/>
            <a:cxnLst/>
            <a:rect l="l" t="t" r="r" b="b"/>
            <a:pathLst>
              <a:path w="6096000" h="478789">
                <a:moveTo>
                  <a:pt x="0" y="0"/>
                </a:moveTo>
                <a:lnTo>
                  <a:pt x="6096000" y="0"/>
                </a:lnTo>
                <a:lnTo>
                  <a:pt x="6096000" y="478536"/>
                </a:lnTo>
                <a:lnTo>
                  <a:pt x="0" y="4785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EAF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2381503" y="3494533"/>
            <a:ext cx="5803391" cy="64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2281935" y="3366517"/>
            <a:ext cx="5287263" cy="10073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2438400" y="3514345"/>
            <a:ext cx="5689600" cy="5608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2032000" y="4655820"/>
            <a:ext cx="8128000" cy="478790"/>
          </a:xfrm>
          <a:custGeom>
            <a:avLst/>
            <a:gdLst/>
            <a:ahLst/>
            <a:cxnLst/>
            <a:rect l="l" t="t" r="r" b="b"/>
            <a:pathLst>
              <a:path w="6096000" h="478789">
                <a:moveTo>
                  <a:pt x="0" y="0"/>
                </a:moveTo>
                <a:lnTo>
                  <a:pt x="6096000" y="0"/>
                </a:lnTo>
                <a:lnTo>
                  <a:pt x="6096000" y="478535"/>
                </a:lnTo>
                <a:lnTo>
                  <a:pt x="0" y="47853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6179A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2381503" y="4355592"/>
            <a:ext cx="5803391" cy="64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2281935" y="4227577"/>
            <a:ext cx="3255263" cy="10088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2438400" y="4375403"/>
            <a:ext cx="5689600" cy="5608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2032000" y="5518403"/>
            <a:ext cx="8128000" cy="478790"/>
          </a:xfrm>
          <a:custGeom>
            <a:avLst/>
            <a:gdLst/>
            <a:ahLst/>
            <a:cxnLst/>
            <a:rect l="l" t="t" r="r" b="b"/>
            <a:pathLst>
              <a:path w="6096000" h="478789">
                <a:moveTo>
                  <a:pt x="0" y="0"/>
                </a:moveTo>
                <a:lnTo>
                  <a:pt x="6096000" y="0"/>
                </a:lnTo>
                <a:lnTo>
                  <a:pt x="6096000" y="478536"/>
                </a:lnTo>
                <a:lnTo>
                  <a:pt x="0" y="4785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8064A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2381503" y="5218177"/>
            <a:ext cx="5803391" cy="64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2281935" y="5090160"/>
            <a:ext cx="2848863" cy="10073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2438400" y="5237988"/>
            <a:ext cx="5689600" cy="5608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4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73990">
              <a:lnSpc>
                <a:spcPct val="100000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73990">
              <a:lnSpc>
                <a:spcPct val="100000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73990">
              <a:lnSpc>
                <a:spcPct val="100000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3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13E76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93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68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6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7934" y="519280"/>
            <a:ext cx="11216131" cy="12630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1819" y="1276875"/>
            <a:ext cx="11008360" cy="1920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81638" y="6100355"/>
            <a:ext cx="348615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73990">
              <a:lnSpc>
                <a:spcPct val="100000"/>
              </a:lnSpc>
            </a:pPr>
            <a:fld id="{81D60167-4931-47E6-BA6A-407CBD079E47}" type="slidenum">
              <a:rPr spc="-15" dirty="0"/>
              <a:t>‹#›</a:t>
            </a:fld>
            <a:endParaRPr spc="-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0151" y="528496"/>
            <a:ext cx="11431696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7197" y="2437393"/>
            <a:ext cx="10897605" cy="434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13E76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72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0151" y="528496"/>
            <a:ext cx="11431696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7197" y="2437393"/>
            <a:ext cx="10897605" cy="434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13E76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8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0151" y="528496"/>
            <a:ext cx="11431696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6F6FA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7197" y="2437393"/>
            <a:ext cx="10897605" cy="434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13E76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7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33" y="337521"/>
            <a:ext cx="11379535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410" y="1560681"/>
            <a:ext cx="101591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3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PPnYqV8VACiGe8Qw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pr.moe.edu.tw/login" TargetMode="External"/><Relationship Id="rId4" Type="http://schemas.openxmlformats.org/officeDocument/2006/relationships/hyperlink" Target="https://tpr.moe.edu.tw/inde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ECDF45-6A13-4A07-9949-961667E2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3B1BD0-14CE-4D59-9E52-76000DFBF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3CBFA8-D42B-44B0-BDC7-162C340D3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E236A49-6FE4-4852-B66B-8CA07CF2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759" y="6248400"/>
            <a:ext cx="811447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1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B9EE84ED-5A7C-4457-AD82-97EEE478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E3D8B59-3102-4641-995A-F5417E78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"/>
            <a:ext cx="12192000" cy="68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B9EE84ED-5A7C-4457-AD82-97EEE478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5112C8D-CE9E-408C-A2E9-436D9265A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"/>
            <a:ext cx="12192000" cy="68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B9EE84ED-5A7C-4457-AD82-97EEE478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8F076D-D0D8-4BE9-A76B-CD078A56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" y="0"/>
            <a:ext cx="12110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0"/>
            <a:ext cx="9143999" cy="1231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9832" y="335593"/>
            <a:ext cx="1137953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schemeClr val="tx1"/>
                </a:solidFill>
              </a:rPr>
              <a:t>重點提醒事項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85900" y="1366644"/>
            <a:ext cx="9220200" cy="2595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dirty="0" err="1">
                <a:solidFill>
                  <a:srgbClr val="FF0000"/>
                </a:solidFill>
                <a:latin typeface="微軟正黑體"/>
                <a:cs typeface="微軟正黑體"/>
              </a:rPr>
              <a:t>計畫主持人資格</a:t>
            </a:r>
            <a:r>
              <a:rPr sz="3200" b="1" dirty="0">
                <a:solidFill>
                  <a:srgbClr val="FF0000"/>
                </a:solidFill>
                <a:latin typeface="微軟正黑體"/>
                <a:cs typeface="微軟正黑體"/>
              </a:rPr>
              <a:t>：</a:t>
            </a:r>
            <a:endParaRPr sz="3200" dirty="0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2700" marR="325120">
              <a:lnSpc>
                <a:spcPts val="2590"/>
              </a:lnSpc>
              <a:spcBef>
                <a:spcPts val="635"/>
              </a:spcBef>
              <a:spcAft>
                <a:spcPts val="1200"/>
              </a:spcAft>
            </a:pPr>
            <a:r>
              <a:rPr sz="2400" dirty="0">
                <a:solidFill>
                  <a:prstClr val="black"/>
                </a:solidFill>
                <a:latin typeface="微軟正黑體"/>
                <a:cs typeface="微軟正黑體"/>
              </a:rPr>
              <a:t>教育部補助大專校院教學實踐研究計畫作業要點</a:t>
            </a:r>
            <a:r>
              <a:rPr sz="2400" spc="-15" dirty="0">
                <a:solidFill>
                  <a:prstClr val="black"/>
                </a:solidFill>
                <a:latin typeface="微軟正黑體"/>
                <a:cs typeface="微軟正黑體"/>
              </a:rPr>
              <a:t>(</a:t>
            </a:r>
            <a:r>
              <a:rPr sz="2400" dirty="0">
                <a:solidFill>
                  <a:prstClr val="black"/>
                </a:solidFill>
                <a:latin typeface="微軟正黑體"/>
                <a:cs typeface="微軟正黑體"/>
              </a:rPr>
              <a:t>第</a:t>
            </a:r>
            <a:r>
              <a:rPr sz="2400" spc="-10" dirty="0">
                <a:solidFill>
                  <a:prstClr val="black"/>
                </a:solidFill>
                <a:latin typeface="微軟正黑體"/>
                <a:cs typeface="微軟正黑體"/>
              </a:rPr>
              <a:t>9 </a:t>
            </a:r>
            <a:r>
              <a:rPr sz="2400" dirty="0">
                <a:solidFill>
                  <a:prstClr val="black"/>
                </a:solidFill>
                <a:latin typeface="微軟正黑體"/>
                <a:cs typeface="微軟正黑體"/>
              </a:rPr>
              <a:t>點第</a:t>
            </a:r>
            <a:r>
              <a:rPr sz="2400" spc="-15" dirty="0">
                <a:solidFill>
                  <a:prstClr val="black"/>
                </a:solidFill>
                <a:latin typeface="微軟正黑體"/>
                <a:cs typeface="微軟正黑體"/>
              </a:rPr>
              <a:t>3</a:t>
            </a:r>
            <a:r>
              <a:rPr sz="2400" dirty="0">
                <a:solidFill>
                  <a:prstClr val="black"/>
                </a:solidFill>
                <a:latin typeface="微軟正黑體"/>
                <a:cs typeface="微軟正黑體"/>
              </a:rPr>
              <a:t>款</a:t>
            </a:r>
            <a:r>
              <a:rPr sz="2400" spc="-10" dirty="0">
                <a:solidFill>
                  <a:prstClr val="black"/>
                </a:solidFill>
                <a:latin typeface="微軟正黑體"/>
                <a:cs typeface="微軟正黑體"/>
              </a:rPr>
              <a:t>)</a:t>
            </a:r>
            <a:endParaRPr sz="2400" dirty="0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469900" marR="5080" indent="-457200">
              <a:lnSpc>
                <a:spcPts val="3030"/>
              </a:lnSpc>
              <a:tabLst>
                <a:tab pos="469265" algn="l"/>
              </a:tabLst>
            </a:pPr>
            <a:r>
              <a:rPr sz="2800" spc="-10" dirty="0">
                <a:solidFill>
                  <a:srgbClr val="953735"/>
                </a:solidFill>
                <a:latin typeface="Arial"/>
                <a:cs typeface="Arial"/>
              </a:rPr>
              <a:t>•	</a:t>
            </a:r>
            <a:r>
              <a:rPr sz="2800" b="1" spc="-30" dirty="0" err="1">
                <a:solidFill>
                  <a:srgbClr val="953735"/>
                </a:solidFill>
                <a:latin typeface="微軟正黑體"/>
                <a:cs typeface="微軟正黑體"/>
              </a:rPr>
              <a:t>計畫主持人於本計畫核定後或執行</a:t>
            </a:r>
            <a:r>
              <a:rPr sz="2800" b="1" spc="-20" dirty="0" err="1">
                <a:solidFill>
                  <a:srgbClr val="953735"/>
                </a:solidFill>
                <a:latin typeface="微軟正黑體"/>
                <a:cs typeface="微軟正黑體"/>
              </a:rPr>
              <a:t>期</a:t>
            </a:r>
            <a:r>
              <a:rPr sz="2800" b="1" spc="-30" dirty="0" err="1">
                <a:solidFill>
                  <a:srgbClr val="953735"/>
                </a:solidFill>
                <a:latin typeface="微軟正黑體"/>
                <a:cs typeface="微軟正黑體"/>
              </a:rPr>
              <a:t>間</a:t>
            </a:r>
            <a:r>
              <a:rPr sz="2800" b="1" spc="-30" dirty="0">
                <a:solidFill>
                  <a:srgbClr val="953735"/>
                </a:solidFill>
                <a:latin typeface="微軟正黑體"/>
                <a:cs typeface="微軟正黑體"/>
              </a:rPr>
              <a:t>，</a:t>
            </a:r>
            <a:r>
              <a:rPr sz="2800" b="1" spc="-10" dirty="0">
                <a:solidFill>
                  <a:srgbClr val="953735"/>
                </a:solidFill>
                <a:latin typeface="微軟正黑體"/>
                <a:cs typeface="微軟正黑體"/>
              </a:rPr>
              <a:t> </a:t>
            </a:r>
            <a:r>
              <a:rPr sz="2800" b="1" spc="-30" dirty="0">
                <a:solidFill>
                  <a:srgbClr val="E46C0A"/>
                </a:solidFill>
                <a:latin typeface="微軟正黑體"/>
                <a:cs typeface="微軟正黑體"/>
              </a:rPr>
              <a:t>因赴國外短期研究、已離職本計畫</a:t>
            </a:r>
            <a:r>
              <a:rPr sz="2800" b="1" spc="-20" dirty="0">
                <a:solidFill>
                  <a:srgbClr val="E46C0A"/>
                </a:solidFill>
                <a:latin typeface="微軟正黑體"/>
                <a:cs typeface="微軟正黑體"/>
              </a:rPr>
              <a:t>申</a:t>
            </a:r>
            <a:r>
              <a:rPr sz="2800" b="1" spc="-30" dirty="0">
                <a:solidFill>
                  <a:srgbClr val="E46C0A"/>
                </a:solidFill>
                <a:latin typeface="微軟正黑體"/>
                <a:cs typeface="微軟正黑體"/>
              </a:rPr>
              <a:t>請學</a:t>
            </a:r>
            <a:r>
              <a:rPr sz="2800" b="1" spc="-25" dirty="0">
                <a:solidFill>
                  <a:srgbClr val="E46C0A"/>
                </a:solidFill>
                <a:latin typeface="微軟正黑體"/>
                <a:cs typeface="微軟正黑體"/>
              </a:rPr>
              <a:t>校、借</a:t>
            </a:r>
            <a:r>
              <a:rPr sz="2800" b="1" spc="-20" dirty="0">
                <a:solidFill>
                  <a:srgbClr val="E46C0A"/>
                </a:solidFill>
                <a:latin typeface="微軟正黑體"/>
                <a:cs typeface="微軟正黑體"/>
              </a:rPr>
              <a:t>調</a:t>
            </a:r>
            <a:r>
              <a:rPr sz="2800" b="1" spc="-30" dirty="0">
                <a:solidFill>
                  <a:srgbClr val="E46C0A"/>
                </a:solidFill>
                <a:latin typeface="微軟正黑體"/>
                <a:cs typeface="微軟正黑體"/>
              </a:rPr>
              <a:t>至他校</a:t>
            </a:r>
            <a:r>
              <a:rPr sz="2800" b="1" spc="-20" dirty="0">
                <a:solidFill>
                  <a:srgbClr val="E46C0A"/>
                </a:solidFill>
                <a:latin typeface="微軟正黑體"/>
                <a:cs typeface="微軟正黑體"/>
              </a:rPr>
              <a:t>或</a:t>
            </a:r>
            <a:r>
              <a:rPr sz="2800" b="1" spc="-30" dirty="0">
                <a:solidFill>
                  <a:srgbClr val="E46C0A"/>
                </a:solidFill>
                <a:latin typeface="微軟正黑體"/>
                <a:cs typeface="微軟正黑體"/>
              </a:rPr>
              <a:t>政府機</a:t>
            </a:r>
            <a:r>
              <a:rPr sz="2800" b="1" spc="-20" dirty="0">
                <a:solidFill>
                  <a:srgbClr val="E46C0A"/>
                </a:solidFill>
                <a:latin typeface="微軟正黑體"/>
                <a:cs typeface="微軟正黑體"/>
              </a:rPr>
              <a:t>關</a:t>
            </a:r>
            <a:r>
              <a:rPr sz="2800" b="1" spc="-30" dirty="0">
                <a:solidFill>
                  <a:srgbClr val="E46C0A"/>
                </a:solidFill>
                <a:latin typeface="微軟正黑體"/>
                <a:cs typeface="微軟正黑體"/>
              </a:rPr>
              <a:t>、退休</a:t>
            </a:r>
            <a:r>
              <a:rPr sz="2800" b="1" spc="-20" dirty="0">
                <a:solidFill>
                  <a:srgbClr val="E46C0A"/>
                </a:solidFill>
                <a:latin typeface="微軟正黑體"/>
                <a:cs typeface="微軟正黑體"/>
              </a:rPr>
              <a:t>等</a:t>
            </a:r>
            <a:r>
              <a:rPr sz="2800" b="1" spc="-30" dirty="0">
                <a:solidFill>
                  <a:srgbClr val="E46C0A"/>
                </a:solidFill>
                <a:latin typeface="微軟正黑體"/>
                <a:cs typeface="微軟正黑體"/>
              </a:rPr>
              <a:t>因素，</a:t>
            </a:r>
            <a:r>
              <a:rPr sz="2800" b="1" spc="-30" dirty="0">
                <a:solidFill>
                  <a:srgbClr val="953735"/>
                </a:solidFill>
                <a:latin typeface="微軟正黑體"/>
                <a:cs typeface="微軟正黑體"/>
              </a:rPr>
              <a:t>申請學校應即停止計畫執行，並將</a:t>
            </a:r>
            <a:r>
              <a:rPr sz="2800" b="1" spc="-20" dirty="0">
                <a:solidFill>
                  <a:srgbClr val="953735"/>
                </a:solidFill>
                <a:latin typeface="微軟正黑體"/>
                <a:cs typeface="微軟正黑體"/>
              </a:rPr>
              <a:t>未</a:t>
            </a:r>
            <a:r>
              <a:rPr sz="2800" b="1" spc="-30" dirty="0">
                <a:solidFill>
                  <a:srgbClr val="953735"/>
                </a:solidFill>
                <a:latin typeface="微軟正黑體"/>
                <a:cs typeface="微軟正黑體"/>
              </a:rPr>
              <a:t>執行</a:t>
            </a:r>
            <a:r>
              <a:rPr sz="2800" b="1" spc="-25" dirty="0">
                <a:solidFill>
                  <a:srgbClr val="953735"/>
                </a:solidFill>
                <a:latin typeface="微軟正黑體"/>
                <a:cs typeface="微軟正黑體"/>
              </a:rPr>
              <a:t>款項及</a:t>
            </a:r>
            <a:r>
              <a:rPr sz="2800" b="1" spc="-20" dirty="0">
                <a:solidFill>
                  <a:srgbClr val="953735"/>
                </a:solidFill>
                <a:latin typeface="微軟正黑體"/>
                <a:cs typeface="微軟正黑體"/>
              </a:rPr>
              <a:t>其</a:t>
            </a:r>
            <a:r>
              <a:rPr sz="2800" b="1" spc="-30" dirty="0">
                <a:solidFill>
                  <a:srgbClr val="953735"/>
                </a:solidFill>
                <a:latin typeface="微軟正黑體"/>
                <a:cs typeface="微軟正黑體"/>
              </a:rPr>
              <a:t>百分之</a:t>
            </a:r>
            <a:r>
              <a:rPr sz="2800" b="1" spc="-20" dirty="0">
                <a:solidFill>
                  <a:srgbClr val="953735"/>
                </a:solidFill>
                <a:latin typeface="微軟正黑體"/>
                <a:cs typeface="微軟正黑體"/>
              </a:rPr>
              <a:t>十</a:t>
            </a:r>
            <a:r>
              <a:rPr sz="2800" b="1" spc="-30" dirty="0">
                <a:solidFill>
                  <a:srgbClr val="953735"/>
                </a:solidFill>
                <a:latin typeface="微軟正黑體"/>
                <a:cs typeface="微軟正黑體"/>
              </a:rPr>
              <a:t>五之管</a:t>
            </a:r>
            <a:r>
              <a:rPr sz="2800" b="1" spc="-20" dirty="0">
                <a:solidFill>
                  <a:srgbClr val="953735"/>
                </a:solidFill>
                <a:latin typeface="微軟正黑體"/>
                <a:cs typeface="微軟正黑體"/>
              </a:rPr>
              <a:t>理</a:t>
            </a:r>
            <a:r>
              <a:rPr sz="2800" b="1" spc="-30" dirty="0">
                <a:solidFill>
                  <a:srgbClr val="953735"/>
                </a:solidFill>
                <a:latin typeface="微軟正黑體"/>
                <a:cs typeface="微軟正黑體"/>
              </a:rPr>
              <a:t>費用繳</a:t>
            </a:r>
            <a:r>
              <a:rPr sz="2800" b="1" spc="-20" dirty="0">
                <a:solidFill>
                  <a:srgbClr val="953735"/>
                </a:solidFill>
                <a:latin typeface="微軟正黑體"/>
                <a:cs typeface="微軟正黑體"/>
              </a:rPr>
              <a:t>回</a:t>
            </a:r>
            <a:r>
              <a:rPr sz="2800" b="1" spc="-30" dirty="0">
                <a:solidFill>
                  <a:srgbClr val="953735"/>
                </a:solidFill>
                <a:latin typeface="微軟正黑體"/>
                <a:cs typeface="微軟正黑體"/>
              </a:rPr>
              <a:t>本部。</a:t>
            </a:r>
            <a:endParaRPr sz="2800" dirty="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1524001" y="4316169"/>
            <a:ext cx="9220200" cy="1441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經費編列</a:t>
            </a:r>
            <a:r>
              <a:rPr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2700" marR="325120">
              <a:lnSpc>
                <a:spcPts val="2590"/>
              </a:lnSpc>
              <a:spcBef>
                <a:spcPts val="600"/>
              </a:spcBef>
              <a:spcAft>
                <a:spcPts val="1200"/>
              </a:spcAft>
            </a:pPr>
            <a:r>
              <a:rPr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教育部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112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年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月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19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日 臺教高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五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字第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1122202854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號函</a:t>
            </a:r>
            <a:endParaRPr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469900" marR="5080" indent="-457200">
              <a:lnSpc>
                <a:spcPts val="3030"/>
              </a:lnSpc>
              <a:tabLst>
                <a:tab pos="469265" algn="l"/>
              </a:tabLst>
            </a:pPr>
            <a:r>
              <a:rPr sz="2800" spc="-1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	</a:t>
            </a:r>
            <a:r>
              <a:rPr lang="zh-TW" altLang="en-US" sz="2800" b="1" spc="-3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計畫不得編列獎金、禮券、現金券等費用</a:t>
            </a:r>
            <a:endParaRPr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144667050"/>
      </p:ext>
    </p:extLst>
  </p:cSld>
  <p:clrMapOvr>
    <a:masterClrMapping/>
  </p:clrMapOvr>
  <p:transition>
    <p:split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0"/>
            <a:ext cx="9143999" cy="1231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9832" y="335593"/>
            <a:ext cx="1137953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schemeClr val="tx1"/>
                </a:solidFill>
              </a:rPr>
              <a:t>重點提醒事項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1524001" y="1366644"/>
            <a:ext cx="9220200" cy="1826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計畫書頁數</a:t>
            </a:r>
            <a:r>
              <a:rPr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endParaRPr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2700" marR="325120">
              <a:lnSpc>
                <a:spcPts val="2590"/>
              </a:lnSpc>
              <a:spcBef>
                <a:spcPts val="635"/>
              </a:spcBef>
              <a:spcAft>
                <a:spcPts val="1200"/>
              </a:spcAft>
            </a:pPr>
            <a:r>
              <a:rPr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教育部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112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年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9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月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19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日 臺教高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五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字第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1122202854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號函</a:t>
            </a:r>
            <a:endParaRPr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469900" marR="5080" indent="-457200">
              <a:lnSpc>
                <a:spcPts val="3030"/>
              </a:lnSpc>
              <a:tabLst>
                <a:tab pos="469265" algn="l"/>
              </a:tabLst>
            </a:pPr>
            <a:r>
              <a:rPr sz="2800" spc="-1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	</a:t>
            </a:r>
            <a:r>
              <a:rPr lang="zh-TW" altLang="en-US" sz="2800" b="1" spc="-3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一年期計畫書頁數至多</a:t>
            </a:r>
            <a:r>
              <a:rPr lang="en-US" altLang="zh-TW" sz="2800" b="1" spc="-3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25</a:t>
            </a:r>
            <a:r>
              <a:rPr lang="zh-TW" altLang="en-US" sz="2800" b="1" spc="-3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頁，多年期不得超過</a:t>
            </a:r>
            <a:r>
              <a:rPr lang="en-US" altLang="zh-TW" sz="2800" b="1" spc="-3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40</a:t>
            </a:r>
            <a:r>
              <a:rPr lang="zh-TW" altLang="en-US" sz="2800" b="1" spc="-30" dirty="0">
                <a:solidFill>
                  <a:srgbClr val="9537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頁，包括參考文獻及附件；超出部分，不予審查。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BC55C85-E11E-41F7-AB38-9D80F0FB7FAA}"/>
              </a:ext>
            </a:extLst>
          </p:cNvPr>
          <p:cNvSpPr txBox="1"/>
          <p:nvPr/>
        </p:nvSpPr>
        <p:spPr>
          <a:xfrm>
            <a:off x="2514600" y="4892525"/>
            <a:ext cx="60198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其他常見問題，請掃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QRcode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教學實踐研究計畫官網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F4308F6-A0C0-45DA-BAE7-9ECDF89B5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55" y="3886200"/>
            <a:ext cx="1676400" cy="1676400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>
            <a:off x="2514600" y="5334000"/>
            <a:ext cx="6019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17407"/>
      </p:ext>
    </p:extLst>
  </p:cSld>
  <p:clrMapOvr>
    <a:masterClrMapping/>
  </p:clrMapOvr>
  <p:transition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11581638" y="6100355"/>
            <a:ext cx="348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endParaRPr spc="-15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DA6728-2244-4AB9-897B-3A26C388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26"/>
            <a:ext cx="12192000" cy="617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3307" y="0"/>
            <a:ext cx="2488691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2600" y="2511156"/>
            <a:ext cx="661417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zh-TW" altLang="en-US" sz="6000" dirty="0">
                <a:solidFill>
                  <a:schemeClr val="bg1"/>
                </a:solidFill>
                <a:latin typeface="微軟正黑體"/>
                <a:cs typeface="微軟正黑體"/>
              </a:rPr>
              <a:t>撰寫諮詢服務</a:t>
            </a:r>
            <a:endParaRPr sz="60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1718" y="3770376"/>
            <a:ext cx="6756400" cy="127000"/>
          </a:xfrm>
          <a:custGeom>
            <a:avLst/>
            <a:gdLst/>
            <a:ahLst/>
            <a:cxnLst/>
            <a:rect l="l" t="t" r="r" b="b"/>
            <a:pathLst>
              <a:path w="6756400" h="127000">
                <a:moveTo>
                  <a:pt x="0" y="126492"/>
                </a:moveTo>
                <a:lnTo>
                  <a:pt x="6756400" y="126492"/>
                </a:lnTo>
                <a:lnTo>
                  <a:pt x="6756400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A5DA8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5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54FF7E92-CD1D-4D60-8579-AD6179F0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34" y="519280"/>
            <a:ext cx="11216131" cy="553998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教學實踐研究計畫撰寫諮詢服務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中區基地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靜宜大學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endParaRPr spc="-15" dirty="0"/>
          </a:p>
        </p:txBody>
      </p:sp>
      <p:pic>
        <p:nvPicPr>
          <p:cNvPr id="15" name="圖形 14" descr="會議室">
            <a:extLst>
              <a:ext uri="{FF2B5EF4-FFF2-40B4-BE49-F238E27FC236}">
                <a16:creationId xmlns:a16="http://schemas.microsoft.com/office/drawing/2014/main" id="{BFBF7D70-3C7C-4902-8F08-B0F944EEE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592" y="1084233"/>
            <a:ext cx="1672084" cy="1672084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52F2CE98-BAB2-4E91-B683-2DDF73CCAE71}"/>
              </a:ext>
            </a:extLst>
          </p:cNvPr>
          <p:cNvSpPr/>
          <p:nvPr/>
        </p:nvSpPr>
        <p:spPr>
          <a:xfrm>
            <a:off x="762634" y="2562769"/>
            <a:ext cx="2266000" cy="381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實施方式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8A123A-2458-4765-8632-E6762A6ACED9}"/>
              </a:ext>
            </a:extLst>
          </p:cNvPr>
          <p:cNvSpPr/>
          <p:nvPr/>
        </p:nvSpPr>
        <p:spPr>
          <a:xfrm>
            <a:off x="762634" y="3124200"/>
            <a:ext cx="2296478" cy="36443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線上或實體一對一諮詢為主要方式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BC9FBB6-D393-4104-B98A-81E6D61ECA35}"/>
              </a:ext>
            </a:extLst>
          </p:cNvPr>
          <p:cNvSpPr/>
          <p:nvPr/>
        </p:nvSpPr>
        <p:spPr>
          <a:xfrm>
            <a:off x="3418522" y="2556247"/>
            <a:ext cx="2296478" cy="381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諮詢期間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43324EF-178D-4CC1-AA36-D274FA1E7B0B}"/>
              </a:ext>
            </a:extLst>
          </p:cNvPr>
          <p:cNvSpPr/>
          <p:nvPr/>
        </p:nvSpPr>
        <p:spPr>
          <a:xfrm>
            <a:off x="3418522" y="3124200"/>
            <a:ext cx="2296478" cy="36443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日止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E1B6EDA-0CD0-48AD-8A05-B2A793FDFEBC}"/>
              </a:ext>
            </a:extLst>
          </p:cNvPr>
          <p:cNvSpPr/>
          <p:nvPr/>
        </p:nvSpPr>
        <p:spPr>
          <a:xfrm>
            <a:off x="6166038" y="2566063"/>
            <a:ext cx="5485639" cy="381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申請資格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A3B4A3D-0269-47C9-B613-E6975A5DC722}"/>
              </a:ext>
            </a:extLst>
          </p:cNvPr>
          <p:cNvSpPr/>
          <p:nvPr/>
        </p:nvSpPr>
        <p:spPr>
          <a:xfrm>
            <a:off x="6166038" y="3124200"/>
            <a:ext cx="5519419" cy="36443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全國大專校院符合申請教學實踐研究計畫資格之教師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申請人須提出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年度教學實踐研究計畫申請。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每位申請人至多申請諮詢服務以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次為原則，申請人應先完成並回傳第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次諮詢紀錄及回饋表後，始得申請第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次諮詢服務。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優先錄取中區區域基地之跨校教師社群成員、中區區域大專校院教師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包含苗栗、台中、彰化、南投、雲林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及未曾獲核過教學實踐研究計畫之教師。</a:t>
            </a:r>
          </a:p>
        </p:txBody>
      </p:sp>
      <p:pic>
        <p:nvPicPr>
          <p:cNvPr id="31" name="圖形 30" descr="教授">
            <a:extLst>
              <a:ext uri="{FF2B5EF4-FFF2-40B4-BE49-F238E27FC236}">
                <a16:creationId xmlns:a16="http://schemas.microsoft.com/office/drawing/2014/main" id="{D829DFF4-2B03-4CE0-8961-118734B7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1157" y="1272575"/>
            <a:ext cx="1295400" cy="1295400"/>
          </a:xfrm>
          <a:prstGeom prst="rect">
            <a:avLst/>
          </a:prstGeom>
        </p:spPr>
      </p:pic>
      <p:pic>
        <p:nvPicPr>
          <p:cNvPr id="33" name="圖形 32" descr="月曆">
            <a:extLst>
              <a:ext uri="{FF2B5EF4-FFF2-40B4-BE49-F238E27FC236}">
                <a16:creationId xmlns:a16="http://schemas.microsoft.com/office/drawing/2014/main" id="{DC2669D3-BF1E-4BC4-96FC-3E6AAD96B5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5604" y="1298856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54FF7E92-CD1D-4D60-8579-AD6179F0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34" y="519280"/>
            <a:ext cx="11216131" cy="553998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教學實踐研究計畫撰寫諮詢服務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中區基地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靜宜大學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endParaRPr spc="-15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52F2CE98-BAB2-4E91-B683-2DDF73CCAE71}"/>
              </a:ext>
            </a:extLst>
          </p:cNvPr>
          <p:cNvSpPr/>
          <p:nvPr/>
        </p:nvSpPr>
        <p:spPr>
          <a:xfrm>
            <a:off x="785881" y="1626691"/>
            <a:ext cx="2411092" cy="381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申請方式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48427" y="2165231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申請人於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前填寫申請表並簽名後，上傳至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表單：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https://forms.gle/PPnYqV8VACiGe8Qw6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886200"/>
            <a:ext cx="1964858" cy="1964858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>
            <a:off x="4378719" y="5851058"/>
            <a:ext cx="224034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378719" y="5204727"/>
            <a:ext cx="240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公告資訊及申請文件請掃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QRcode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48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3307" y="0"/>
            <a:ext cx="2488691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2600" y="2511156"/>
            <a:ext cx="661417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zh-TW" altLang="en-US" sz="6000" b="1" dirty="0">
                <a:solidFill>
                  <a:schemeClr val="bg1"/>
                </a:solidFill>
                <a:latin typeface="微軟正黑體"/>
                <a:cs typeface="微軟正黑體"/>
              </a:rPr>
              <a:t>校內獎勵規定</a:t>
            </a:r>
            <a:endParaRPr sz="60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1718" y="3770376"/>
            <a:ext cx="6756400" cy="127000"/>
          </a:xfrm>
          <a:custGeom>
            <a:avLst/>
            <a:gdLst/>
            <a:ahLst/>
            <a:cxnLst/>
            <a:rect l="l" t="t" r="r" b="b"/>
            <a:pathLst>
              <a:path w="6756400" h="127000">
                <a:moveTo>
                  <a:pt x="0" y="126492"/>
                </a:moveTo>
                <a:lnTo>
                  <a:pt x="6756400" y="126492"/>
                </a:lnTo>
                <a:lnTo>
                  <a:pt x="6756400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A5DA8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3307" y="0"/>
            <a:ext cx="2488691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9798" y="2505670"/>
            <a:ext cx="772460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zh-TW" altLang="en-US" sz="6000" b="1" dirty="0">
                <a:solidFill>
                  <a:schemeClr val="bg1"/>
                </a:solidFill>
                <a:latin typeface="微軟正黑體"/>
                <a:cs typeface="微軟正黑體"/>
              </a:rPr>
              <a:t>校內徵件及計畫總期程</a:t>
            </a:r>
            <a:endParaRPr sz="60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1718" y="3770376"/>
            <a:ext cx="6756400" cy="127000"/>
          </a:xfrm>
          <a:custGeom>
            <a:avLst/>
            <a:gdLst/>
            <a:ahLst/>
            <a:cxnLst/>
            <a:rect l="l" t="t" r="r" b="b"/>
            <a:pathLst>
              <a:path w="6756400" h="127000">
                <a:moveTo>
                  <a:pt x="0" y="126492"/>
                </a:moveTo>
                <a:lnTo>
                  <a:pt x="6756400" y="126492"/>
                </a:lnTo>
                <a:lnTo>
                  <a:pt x="6756400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A5DA8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56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166111" y="2573273"/>
            <a:ext cx="2263775" cy="701040"/>
          </a:xfrm>
          <a:custGeom>
            <a:avLst/>
            <a:gdLst/>
            <a:ahLst/>
            <a:cxnLst/>
            <a:rect l="l" t="t" r="r" b="b"/>
            <a:pathLst>
              <a:path w="2263775" h="701039">
                <a:moveTo>
                  <a:pt x="0" y="701039"/>
                </a:moveTo>
                <a:lnTo>
                  <a:pt x="2263775" y="701039"/>
                </a:lnTo>
                <a:lnTo>
                  <a:pt x="2263775" y="0"/>
                </a:lnTo>
                <a:lnTo>
                  <a:pt x="0" y="0"/>
                </a:lnTo>
                <a:lnTo>
                  <a:pt x="0" y="701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30014" y="2573273"/>
            <a:ext cx="4066540" cy="701040"/>
          </a:xfrm>
          <a:custGeom>
            <a:avLst/>
            <a:gdLst/>
            <a:ahLst/>
            <a:cxnLst/>
            <a:rect l="l" t="t" r="r" b="b"/>
            <a:pathLst>
              <a:path w="4066540" h="701039">
                <a:moveTo>
                  <a:pt x="0" y="701039"/>
                </a:moveTo>
                <a:lnTo>
                  <a:pt x="4066032" y="701039"/>
                </a:lnTo>
                <a:lnTo>
                  <a:pt x="4066032" y="0"/>
                </a:lnTo>
                <a:lnTo>
                  <a:pt x="0" y="0"/>
                </a:lnTo>
                <a:lnTo>
                  <a:pt x="0" y="701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01692" y="-85006"/>
            <a:ext cx="3388614" cy="1056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0504" y="13679"/>
            <a:ext cx="11216131" cy="1263014"/>
          </a:xfrm>
          <a:prstGeom prst="rect">
            <a:avLst/>
          </a:prstGeom>
        </p:spPr>
        <p:txBody>
          <a:bodyPr vert="horz" wrap="square" lIns="0" tIns="112487" rIns="0" bIns="0" rtlCol="0">
            <a:spAutoFit/>
          </a:bodyPr>
          <a:lstStyle/>
          <a:p>
            <a:pPr marL="4236085">
              <a:lnSpc>
                <a:spcPct val="100000"/>
              </a:lnSpc>
            </a:pPr>
            <a:r>
              <a:rPr dirty="0"/>
              <a:t>推展執行規模</a:t>
            </a: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453352"/>
              </p:ext>
            </p:extLst>
          </p:nvPr>
        </p:nvGraphicFramePr>
        <p:xfrm>
          <a:off x="968835" y="1175007"/>
          <a:ext cx="10632615" cy="4949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6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3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0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1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7039">
                <a:tc>
                  <a:txBody>
                    <a:bodyPr/>
                    <a:lstStyle/>
                    <a:p>
                      <a:pPr marL="406400">
                        <a:lnSpc>
                          <a:spcPct val="100000"/>
                        </a:lnSpc>
                        <a:tabLst>
                          <a:tab pos="812800" algn="l"/>
                        </a:tabLst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年	度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855">
                        <a:lnSpc>
                          <a:spcPct val="100000"/>
                        </a:lnSpc>
                      </a:pPr>
                      <a:r>
                        <a:rPr lang="zh-TW" altLang="en-US"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校內申請件數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zh-TW" altLang="en-US"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通過件數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單件核定經費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107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14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 algn="l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 5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   22.0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 </a:t>
                      </a: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— 42.7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021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108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22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 algn="l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11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   18.3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 </a:t>
                      </a: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— 36.1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021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109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31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 algn="l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13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   20.0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 </a:t>
                      </a: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— 43.0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110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38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 algn="l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18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   18.0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 </a:t>
                      </a: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— 41.4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11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微軟正黑體"/>
                        </a:rPr>
                        <a:t> 43</a:t>
                      </a:r>
                      <a:endParaRPr sz="2400" dirty="0">
                        <a:solidFill>
                          <a:srgbClr val="FFFF00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 algn="l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 17</a:t>
                      </a:r>
                      <a:endParaRPr lang="en-US" altLang="zh-TW"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   15.7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 </a:t>
                      </a:r>
                      <a:r>
                        <a:rPr lang="en-US" altLang="zh-TW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— 44.1</a:t>
                      </a:r>
                      <a:r>
                        <a:rPr lang="zh-TW" altLang="en-US" sz="2400" b="1" spc="-5" dirty="0">
                          <a:solidFill>
                            <a:srgbClr val="FFFFFF"/>
                          </a:solidFill>
                          <a:latin typeface="Trebuchet MS"/>
                          <a:cs typeface="微軟正黑體"/>
                        </a:rPr>
                        <a:t>萬</a:t>
                      </a:r>
                      <a:endParaRPr sz="2400" dirty="0">
                        <a:solidFill>
                          <a:srgbClr val="FFFF00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133100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112</a:t>
                      </a:r>
                      <a:r>
                        <a:rPr lang="zh-TW" altLang="en-US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年</a:t>
                      </a:r>
                      <a:endParaRPr sz="2400" b="1" spc="-5" dirty="0">
                        <a:solidFill>
                          <a:srgbClr val="FFFF00"/>
                        </a:solidFill>
                        <a:latin typeface="Trebuchet MS"/>
                        <a:ea typeface="+mn-ea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 42</a:t>
                      </a:r>
                      <a:endParaRPr sz="2400" b="1" spc="-5" dirty="0">
                        <a:solidFill>
                          <a:srgbClr val="FFFF00"/>
                        </a:solidFill>
                        <a:latin typeface="Trebuchet MS"/>
                        <a:ea typeface="+mn-ea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 algn="l"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微軟正黑體"/>
                          <a:cs typeface="微軟正黑體"/>
                        </a:rPr>
                        <a:t> </a:t>
                      </a:r>
                      <a:r>
                        <a:rPr lang="en-US" altLang="zh-TW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16</a:t>
                      </a: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微軟正黑體"/>
                          <a:cs typeface="微軟正黑體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 algn="l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   17.0</a:t>
                      </a:r>
                      <a:r>
                        <a:rPr lang="zh-TW" altLang="en-US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萬 </a:t>
                      </a:r>
                      <a:r>
                        <a:rPr lang="en-US" altLang="zh-TW" sz="2400" b="1" spc="-5" dirty="0">
                          <a:solidFill>
                            <a:srgbClr val="FFFF00"/>
                          </a:solidFill>
                          <a:latin typeface="Trebuchet MS"/>
                          <a:cs typeface="微軟正黑體"/>
                        </a:rPr>
                        <a:t>— </a:t>
                      </a:r>
                      <a:r>
                        <a:rPr lang="en-US" altLang="zh-TW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35.8</a:t>
                      </a:r>
                      <a:r>
                        <a:rPr lang="zh-TW" altLang="en-US" sz="2400" b="1" spc="-5" dirty="0">
                          <a:solidFill>
                            <a:srgbClr val="FFFF00"/>
                          </a:solidFill>
                          <a:latin typeface="Trebuchet MS"/>
                          <a:ea typeface="+mn-ea"/>
                          <a:cs typeface="微軟正黑體"/>
                        </a:rPr>
                        <a:t>萬</a:t>
                      </a:r>
                      <a:endParaRPr sz="2400" b="1" spc="-5" dirty="0">
                        <a:solidFill>
                          <a:srgbClr val="FFFF00"/>
                        </a:solidFill>
                        <a:latin typeface="Trebuchet MS"/>
                        <a:ea typeface="+mn-ea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764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0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62000"/>
            <a:ext cx="11106477" cy="519010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352801"/>
            <a:ext cx="7391400" cy="3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2928" y="6100355"/>
            <a:ext cx="17462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latin typeface="Trebuchet MS"/>
                <a:cs typeface="Trebuchet MS"/>
              </a:rPr>
              <a:t>2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4B9F5E3-E383-4968-A251-63A6E038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733800"/>
            <a:ext cx="9944101" cy="289300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3824AF6-4867-4FDD-BED1-4BC93C375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52400"/>
            <a:ext cx="994410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380836"/>
            <a:ext cx="10896599" cy="1219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590800"/>
            <a:ext cx="1089659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697724B-8C6E-4F2A-9B49-CE93754B5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2" y="381000"/>
            <a:ext cx="10733837" cy="20031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FA1EC9-DD4C-44FA-90A2-684494A9A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2" y="2384110"/>
            <a:ext cx="10733837" cy="40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3307" y="0"/>
            <a:ext cx="2488691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2600" y="2511156"/>
            <a:ext cx="661417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zh-TW" altLang="en-US" sz="6000" b="1" dirty="0">
                <a:solidFill>
                  <a:schemeClr val="bg1"/>
                </a:solidFill>
                <a:latin typeface="微軟正黑體"/>
                <a:cs typeface="微軟正黑體"/>
              </a:rPr>
              <a:t>系統操作說明</a:t>
            </a:r>
            <a:endParaRPr sz="60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1718" y="3770376"/>
            <a:ext cx="6756400" cy="127000"/>
          </a:xfrm>
          <a:custGeom>
            <a:avLst/>
            <a:gdLst/>
            <a:ahLst/>
            <a:cxnLst/>
            <a:rect l="l" t="t" r="r" b="b"/>
            <a:pathLst>
              <a:path w="6756400" h="127000">
                <a:moveTo>
                  <a:pt x="0" y="126492"/>
                </a:moveTo>
                <a:lnTo>
                  <a:pt x="6756400" y="126492"/>
                </a:lnTo>
                <a:lnTo>
                  <a:pt x="6756400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A5DA8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4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16424" y="1412747"/>
            <a:ext cx="7133843" cy="44135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5895" y="1716850"/>
            <a:ext cx="393192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30" dirty="0">
                <a:solidFill>
                  <a:schemeClr val="bg1"/>
                </a:solidFill>
                <a:latin typeface="微軟正黑體"/>
                <a:cs typeface="微軟正黑體"/>
              </a:rPr>
              <a:t>計畫申請系統位置及網址</a:t>
            </a:r>
            <a:endParaRPr sz="28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064" y="2584304"/>
            <a:ext cx="3454400" cy="3098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dirty="0">
                <a:solidFill>
                  <a:schemeClr val="bg1"/>
                </a:solidFill>
                <a:latin typeface="微軟正黑體"/>
                <a:cs typeface="微軟正黑體"/>
              </a:rPr>
              <a:t>教學實踐研究計畫官網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htt</a:t>
            </a:r>
            <a:r>
              <a:rPr sz="2000" u="heavy" spc="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p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s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: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/</a:t>
            </a:r>
            <a:r>
              <a:rPr sz="2000" u="heavy" spc="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/t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p</a:t>
            </a:r>
            <a:r>
              <a:rPr sz="2000" u="heavy" spc="-18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r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.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m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oe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.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e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d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u.</a:t>
            </a:r>
            <a:r>
              <a:rPr sz="2000" u="heavy" spc="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t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w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/</a:t>
            </a:r>
            <a:r>
              <a:rPr sz="2000" u="heavy" spc="-20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i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n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d</a:t>
            </a:r>
            <a:r>
              <a:rPr sz="2000" u="heavy" spc="-15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e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4"/>
              </a:rPr>
              <a:t>x</a:t>
            </a:r>
            <a:endParaRPr sz="2000" dirty="0">
              <a:latin typeface="微軟正黑體"/>
              <a:cs typeface="微軟正黑體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45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</a:pPr>
            <a:r>
              <a:rPr sz="2400" dirty="0">
                <a:solidFill>
                  <a:schemeClr val="bg1"/>
                </a:solidFill>
                <a:latin typeface="微軟正黑體"/>
                <a:cs typeface="微軟正黑體"/>
              </a:rPr>
              <a:t>教學實踐研究計畫</a:t>
            </a: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2400" b="1" dirty="0">
                <a:solidFill>
                  <a:schemeClr val="bg1"/>
                </a:solidFill>
                <a:latin typeface="微軟正黑體"/>
                <a:cs typeface="微軟正黑體"/>
              </a:rPr>
              <a:t>計畫申請系統</a:t>
            </a:r>
            <a:endParaRPr sz="24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L="2540" algn="ctr">
              <a:lnSpc>
                <a:spcPct val="100000"/>
              </a:lnSpc>
              <a:spcBef>
                <a:spcPts val="15"/>
              </a:spcBef>
            </a:pP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htt</a:t>
            </a:r>
            <a:r>
              <a:rPr sz="2000" u="heavy" spc="5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p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s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: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/</a:t>
            </a:r>
            <a:r>
              <a:rPr sz="2000" u="heavy" spc="5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/t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p</a:t>
            </a:r>
            <a:r>
              <a:rPr sz="2000" u="heavy" spc="-185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r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.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m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oe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.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e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d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u.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t</a:t>
            </a:r>
            <a:r>
              <a:rPr sz="2000" u="heavy" spc="-1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w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/</a:t>
            </a:r>
            <a:r>
              <a:rPr sz="2000" u="heavy" spc="-2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l</a:t>
            </a:r>
            <a:r>
              <a:rPr sz="2000" u="heavy" spc="-5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o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g</a:t>
            </a:r>
            <a:r>
              <a:rPr sz="2000" u="heavy" spc="-20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i</a:t>
            </a:r>
            <a:r>
              <a:rPr sz="2000" u="heavy" dirty="0">
                <a:solidFill>
                  <a:srgbClr val="0563C1"/>
                </a:solidFill>
                <a:latin typeface="微軟正黑體"/>
                <a:cs typeface="微軟正黑體"/>
                <a:hlinkClick r:id="rId5"/>
              </a:rPr>
              <a:t>n</a:t>
            </a:r>
            <a:endParaRPr sz="2000" dirty="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40279" y="3326891"/>
            <a:ext cx="486409" cy="441959"/>
          </a:xfrm>
          <a:custGeom>
            <a:avLst/>
            <a:gdLst/>
            <a:ahLst/>
            <a:cxnLst/>
            <a:rect l="l" t="t" r="r" b="b"/>
            <a:pathLst>
              <a:path w="486410" h="441960">
                <a:moveTo>
                  <a:pt x="486156" y="220979"/>
                </a:moveTo>
                <a:lnTo>
                  <a:pt x="0" y="220979"/>
                </a:lnTo>
                <a:lnTo>
                  <a:pt x="243078" y="441959"/>
                </a:lnTo>
                <a:lnTo>
                  <a:pt x="486156" y="220979"/>
                </a:lnTo>
                <a:close/>
              </a:path>
              <a:path w="486410" h="441960">
                <a:moveTo>
                  <a:pt x="364617" y="0"/>
                </a:moveTo>
                <a:lnTo>
                  <a:pt x="121539" y="0"/>
                </a:lnTo>
                <a:lnTo>
                  <a:pt x="121539" y="220979"/>
                </a:lnTo>
                <a:lnTo>
                  <a:pt x="364617" y="220979"/>
                </a:lnTo>
                <a:lnTo>
                  <a:pt x="36461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40279" y="4341876"/>
            <a:ext cx="486409" cy="441959"/>
          </a:xfrm>
          <a:custGeom>
            <a:avLst/>
            <a:gdLst/>
            <a:ahLst/>
            <a:cxnLst/>
            <a:rect l="l" t="t" r="r" b="b"/>
            <a:pathLst>
              <a:path w="486410" h="441960">
                <a:moveTo>
                  <a:pt x="486156" y="220980"/>
                </a:moveTo>
                <a:lnTo>
                  <a:pt x="0" y="220980"/>
                </a:lnTo>
                <a:lnTo>
                  <a:pt x="243078" y="441960"/>
                </a:lnTo>
                <a:lnTo>
                  <a:pt x="486156" y="220980"/>
                </a:lnTo>
                <a:close/>
              </a:path>
              <a:path w="486410" h="441960">
                <a:moveTo>
                  <a:pt x="364617" y="0"/>
                </a:moveTo>
                <a:lnTo>
                  <a:pt x="121539" y="0"/>
                </a:lnTo>
                <a:lnTo>
                  <a:pt x="121539" y="220980"/>
                </a:lnTo>
                <a:lnTo>
                  <a:pt x="364617" y="220980"/>
                </a:lnTo>
                <a:lnTo>
                  <a:pt x="36461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4884" y="1412742"/>
            <a:ext cx="4535805" cy="4348480"/>
          </a:xfrm>
          <a:custGeom>
            <a:avLst/>
            <a:gdLst/>
            <a:ahLst/>
            <a:cxnLst/>
            <a:rect l="l" t="t" r="r" b="b"/>
            <a:pathLst>
              <a:path w="4535805" h="4348480">
                <a:moveTo>
                  <a:pt x="0" y="261708"/>
                </a:moveTo>
                <a:lnTo>
                  <a:pt x="3425" y="219258"/>
                </a:lnTo>
                <a:lnTo>
                  <a:pt x="13342" y="178988"/>
                </a:lnTo>
                <a:lnTo>
                  <a:pt x="29211" y="141438"/>
                </a:lnTo>
                <a:lnTo>
                  <a:pt x="50494" y="107146"/>
                </a:lnTo>
                <a:lnTo>
                  <a:pt x="76652" y="76652"/>
                </a:lnTo>
                <a:lnTo>
                  <a:pt x="107146" y="50494"/>
                </a:lnTo>
                <a:lnTo>
                  <a:pt x="141438" y="29211"/>
                </a:lnTo>
                <a:lnTo>
                  <a:pt x="178988" y="13342"/>
                </a:lnTo>
                <a:lnTo>
                  <a:pt x="219258" y="3425"/>
                </a:lnTo>
                <a:lnTo>
                  <a:pt x="261708" y="0"/>
                </a:lnTo>
                <a:lnTo>
                  <a:pt x="4273715" y="0"/>
                </a:lnTo>
                <a:lnTo>
                  <a:pt x="4316165" y="3425"/>
                </a:lnTo>
                <a:lnTo>
                  <a:pt x="4356435" y="13342"/>
                </a:lnTo>
                <a:lnTo>
                  <a:pt x="4393985" y="29211"/>
                </a:lnTo>
                <a:lnTo>
                  <a:pt x="4428277" y="50494"/>
                </a:lnTo>
                <a:lnTo>
                  <a:pt x="4458771" y="76652"/>
                </a:lnTo>
                <a:lnTo>
                  <a:pt x="4484929" y="107146"/>
                </a:lnTo>
                <a:lnTo>
                  <a:pt x="4506212" y="141438"/>
                </a:lnTo>
                <a:lnTo>
                  <a:pt x="4522081" y="178988"/>
                </a:lnTo>
                <a:lnTo>
                  <a:pt x="4531998" y="219258"/>
                </a:lnTo>
                <a:lnTo>
                  <a:pt x="4535424" y="261708"/>
                </a:lnTo>
                <a:lnTo>
                  <a:pt x="4535424" y="4086275"/>
                </a:lnTo>
                <a:lnTo>
                  <a:pt x="4531998" y="4128723"/>
                </a:lnTo>
                <a:lnTo>
                  <a:pt x="4522081" y="4168990"/>
                </a:lnTo>
                <a:lnTo>
                  <a:pt x="4506212" y="4206538"/>
                </a:lnTo>
                <a:lnTo>
                  <a:pt x="4484929" y="4240828"/>
                </a:lnTo>
                <a:lnTo>
                  <a:pt x="4458771" y="4271321"/>
                </a:lnTo>
                <a:lnTo>
                  <a:pt x="4428277" y="4297478"/>
                </a:lnTo>
                <a:lnTo>
                  <a:pt x="4393985" y="4318761"/>
                </a:lnTo>
                <a:lnTo>
                  <a:pt x="4356435" y="4334630"/>
                </a:lnTo>
                <a:lnTo>
                  <a:pt x="4316165" y="4344546"/>
                </a:lnTo>
                <a:lnTo>
                  <a:pt x="4273715" y="4347972"/>
                </a:lnTo>
                <a:lnTo>
                  <a:pt x="261708" y="4347972"/>
                </a:lnTo>
                <a:lnTo>
                  <a:pt x="219258" y="4344546"/>
                </a:lnTo>
                <a:lnTo>
                  <a:pt x="178988" y="4334630"/>
                </a:lnTo>
                <a:lnTo>
                  <a:pt x="141438" y="4318761"/>
                </a:lnTo>
                <a:lnTo>
                  <a:pt x="107146" y="4297478"/>
                </a:lnTo>
                <a:lnTo>
                  <a:pt x="76652" y="4271321"/>
                </a:lnTo>
                <a:lnTo>
                  <a:pt x="50494" y="4240828"/>
                </a:lnTo>
                <a:lnTo>
                  <a:pt x="29211" y="4206538"/>
                </a:lnTo>
                <a:lnTo>
                  <a:pt x="13342" y="4168990"/>
                </a:lnTo>
                <a:lnTo>
                  <a:pt x="3425" y="4128723"/>
                </a:lnTo>
                <a:lnTo>
                  <a:pt x="0" y="4086275"/>
                </a:lnTo>
                <a:lnTo>
                  <a:pt x="0" y="261708"/>
                </a:lnTo>
                <a:close/>
              </a:path>
            </a:pathLst>
          </a:custGeom>
          <a:ln w="5791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62343" y="3435096"/>
            <a:ext cx="741045" cy="320040"/>
          </a:xfrm>
          <a:custGeom>
            <a:avLst/>
            <a:gdLst/>
            <a:ahLst/>
            <a:cxnLst/>
            <a:rect l="l" t="t" r="r" b="b"/>
            <a:pathLst>
              <a:path w="741045" h="320039">
                <a:moveTo>
                  <a:pt x="0" y="0"/>
                </a:moveTo>
                <a:lnTo>
                  <a:pt x="740664" y="0"/>
                </a:lnTo>
                <a:lnTo>
                  <a:pt x="740664" y="320039"/>
                </a:lnTo>
                <a:lnTo>
                  <a:pt x="0" y="320039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2919" y="2275332"/>
            <a:ext cx="3959225" cy="0"/>
          </a:xfrm>
          <a:custGeom>
            <a:avLst/>
            <a:gdLst/>
            <a:ahLst/>
            <a:cxnLst/>
            <a:rect l="l" t="t" r="r" b="b"/>
            <a:pathLst>
              <a:path w="3959225">
                <a:moveTo>
                  <a:pt x="0" y="0"/>
                </a:moveTo>
                <a:lnTo>
                  <a:pt x="3958691" y="0"/>
                </a:lnTo>
              </a:path>
            </a:pathLst>
          </a:custGeom>
          <a:ln w="57912">
            <a:solidFill>
              <a:srgbClr val="FFC1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20711" y="1377696"/>
            <a:ext cx="4866119" cy="4687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21295" y="1478280"/>
            <a:ext cx="4561446" cy="4379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0151" y="1741284"/>
            <a:ext cx="6240780" cy="40934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•</a:t>
            </a:r>
            <a:r>
              <a:rPr sz="22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800" b="1" u="heavy" spc="-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註冊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：先前</a:t>
            </a:r>
            <a:r>
              <a:rPr sz="2800" b="1" spc="-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未有帳號之申請人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，請先 </a:t>
            </a:r>
            <a:r>
              <a:rPr sz="28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進行註冊帳號程序，等待學校審查帳號通過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。</a:t>
            </a:r>
            <a:r>
              <a:rPr lang="en-US" altLang="zh-TW" sz="2200" spc="-1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</a:p>
          <a:p>
            <a:pPr marL="12700">
              <a:lnSpc>
                <a:spcPct val="100000"/>
              </a:lnSpc>
            </a:pPr>
            <a:endParaRPr lang="en-US" altLang="zh-TW" sz="2200" spc="-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zh-TW" altLang="en-US" sz="22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zh-TW" altLang="en-US" sz="2800" b="1" u="heavy" spc="-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登入</a:t>
            </a:r>
            <a:r>
              <a:rPr lang="zh-TW" altLang="en-US"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：依註冊之帳號</a:t>
            </a:r>
            <a:r>
              <a:rPr lang="en-US" altLang="zh-TW" sz="28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/</a:t>
            </a:r>
            <a:r>
              <a:rPr lang="zh-TW" altLang="en-US"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密碼登入系統。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R="299085" algn="ctr">
              <a:lnSpc>
                <a:spcPct val="100000"/>
              </a:lnSpc>
            </a:pPr>
            <a:r>
              <a:rPr lang="en-US" altLang="zh-TW" sz="28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</a:t>
            </a:r>
            <a:r>
              <a:rPr lang="zh-TW" altLang="en-US"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忘記密碼請點選「忘記密碼」功能</a:t>
            </a:r>
            <a:r>
              <a:rPr lang="en-US" altLang="zh-TW" sz="28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)</a:t>
            </a:r>
            <a:endParaRPr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84785" marR="5080" indent="-172720">
              <a:lnSpc>
                <a:spcPct val="100200"/>
              </a:lnSpc>
              <a:spcBef>
                <a:spcPts val="2380"/>
              </a:spcBef>
            </a:pPr>
            <a:r>
              <a:rPr sz="22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•</a:t>
            </a:r>
            <a:r>
              <a:rPr sz="22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800" b="1" u="heavy" spc="-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任職學校變更申請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：申請人如於</a:t>
            </a:r>
            <a:r>
              <a:rPr sz="2800" b="1" u="heavy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新學</a:t>
            </a:r>
            <a:r>
              <a:rPr sz="2800" b="1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 </a:t>
            </a:r>
            <a:r>
              <a:rPr sz="2800" b="1" u="heavy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校任職</a:t>
            </a:r>
            <a:r>
              <a:rPr sz="28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，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請先進</a:t>
            </a:r>
            <a:r>
              <a:rPr sz="28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行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變更學</a:t>
            </a:r>
            <a:r>
              <a:rPr sz="28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校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申請程</a:t>
            </a:r>
            <a:r>
              <a:rPr sz="28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序</a:t>
            </a:r>
            <a:r>
              <a:rPr sz="28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， 且等待新任職學校審核帳號通過。</a:t>
            </a:r>
            <a:endParaRPr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cs typeface="微軟正黑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07580" y="5125211"/>
            <a:ext cx="4572000" cy="733425"/>
          </a:xfrm>
          <a:custGeom>
            <a:avLst/>
            <a:gdLst/>
            <a:ahLst/>
            <a:cxnLst/>
            <a:rect l="l" t="t" r="r" b="b"/>
            <a:pathLst>
              <a:path w="4572000" h="733425">
                <a:moveTo>
                  <a:pt x="0" y="0"/>
                </a:moveTo>
                <a:lnTo>
                  <a:pt x="4572000" y="0"/>
                </a:lnTo>
                <a:lnTo>
                  <a:pt x="4572000" y="733044"/>
                </a:lnTo>
                <a:lnTo>
                  <a:pt x="0" y="733044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934" y="519280"/>
            <a:ext cx="1121613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 err="1">
                <a:solidFill>
                  <a:schemeClr val="bg1"/>
                </a:solidFill>
              </a:rPr>
              <a:t>教師端</a:t>
            </a:r>
            <a:r>
              <a:rPr spc="-25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chemeClr val="bg1"/>
                </a:solidFill>
              </a:rPr>
              <a:t>登入</a:t>
            </a:r>
          </a:p>
        </p:txBody>
      </p:sp>
    </p:spTree>
    <p:extLst>
      <p:ext uri="{BB962C8B-B14F-4D97-AF65-F5344CB8AC3E}">
        <p14:creationId xmlns:p14="http://schemas.microsoft.com/office/powerpoint/2010/main" val="1274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934" y="519280"/>
            <a:ext cx="1121613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 err="1">
                <a:solidFill>
                  <a:schemeClr val="bg1"/>
                </a:solidFill>
              </a:rPr>
              <a:t>教師端</a:t>
            </a:r>
            <a:r>
              <a:rPr spc="-25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chemeClr val="bg1"/>
                </a:solidFill>
              </a:rPr>
              <a:t>申請資料列表</a:t>
            </a:r>
          </a:p>
        </p:txBody>
      </p:sp>
      <p:sp>
        <p:nvSpPr>
          <p:cNvPr id="3" name="object 3"/>
          <p:cNvSpPr/>
          <p:nvPr/>
        </p:nvSpPr>
        <p:spPr>
          <a:xfrm>
            <a:off x="1450847" y="1219200"/>
            <a:ext cx="7880603" cy="5192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1432" y="1319783"/>
            <a:ext cx="7572755" cy="4884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77384" y="1517903"/>
            <a:ext cx="737870" cy="3575685"/>
          </a:xfrm>
          <a:custGeom>
            <a:avLst/>
            <a:gdLst/>
            <a:ahLst/>
            <a:cxnLst/>
            <a:rect l="l" t="t" r="r" b="b"/>
            <a:pathLst>
              <a:path w="737870" h="3575685">
                <a:moveTo>
                  <a:pt x="0" y="0"/>
                </a:moveTo>
                <a:lnTo>
                  <a:pt x="737615" y="0"/>
                </a:lnTo>
                <a:lnTo>
                  <a:pt x="737615" y="3575304"/>
                </a:lnTo>
                <a:lnTo>
                  <a:pt x="0" y="3575304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82383" y="5106923"/>
            <a:ext cx="3688079" cy="1257300"/>
          </a:xfrm>
          <a:custGeom>
            <a:avLst/>
            <a:gdLst/>
            <a:ahLst/>
            <a:cxnLst/>
            <a:rect l="l" t="t" r="r" b="b"/>
            <a:pathLst>
              <a:path w="3688079" h="1257300">
                <a:moveTo>
                  <a:pt x="0" y="0"/>
                </a:moveTo>
                <a:lnTo>
                  <a:pt x="3688079" y="0"/>
                </a:lnTo>
                <a:lnTo>
                  <a:pt x="3688079" y="1257300"/>
                </a:lnTo>
                <a:lnTo>
                  <a:pt x="0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EAF8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84466" y="5276525"/>
            <a:ext cx="3281045" cy="920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40"/>
              </a:lnSpc>
            </a:pPr>
            <a:r>
              <a:rPr sz="3200" b="1" spc="-10" dirty="0">
                <a:solidFill>
                  <a:srgbClr val="10A5DA"/>
                </a:solidFill>
                <a:latin typeface="Arial"/>
                <a:cs typeface="Arial"/>
              </a:rPr>
              <a:t>7</a:t>
            </a:r>
            <a:r>
              <a:rPr sz="3200" b="1" dirty="0">
                <a:solidFill>
                  <a:srgbClr val="10A5DA"/>
                </a:solidFill>
                <a:latin typeface="微軟正黑體"/>
                <a:cs typeface="微軟正黑體"/>
              </a:rPr>
              <a:t>項皆需點選</a:t>
            </a:r>
            <a:endParaRPr sz="3200" dirty="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10A5DA"/>
                </a:solidFill>
                <a:latin typeface="微軟正黑體"/>
                <a:cs typeface="微軟正黑體"/>
              </a:rPr>
              <a:t>「修改」進行填寫</a:t>
            </a:r>
            <a:endParaRPr sz="3200" dirty="0"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33285" y="4773162"/>
            <a:ext cx="1130300" cy="809625"/>
          </a:xfrm>
          <a:custGeom>
            <a:avLst/>
            <a:gdLst/>
            <a:ahLst/>
            <a:cxnLst/>
            <a:rect l="l" t="t" r="r" b="b"/>
            <a:pathLst>
              <a:path w="1130300" h="809625">
                <a:moveTo>
                  <a:pt x="1130058" y="809231"/>
                </a:moveTo>
                <a:lnTo>
                  <a:pt x="0" y="0"/>
                </a:lnTo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45807" y="5106923"/>
            <a:ext cx="0" cy="1257300"/>
          </a:xfrm>
          <a:custGeom>
            <a:avLst/>
            <a:gdLst/>
            <a:ahLst/>
            <a:cxnLst/>
            <a:rect l="l" t="t" r="r" b="b"/>
            <a:pathLst>
              <a:path h="1257300">
                <a:moveTo>
                  <a:pt x="0" y="0"/>
                </a:moveTo>
                <a:lnTo>
                  <a:pt x="0" y="1257122"/>
                </a:lnTo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9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68823" y="1130808"/>
            <a:ext cx="6929627" cy="5669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69408" y="1231391"/>
            <a:ext cx="6621767" cy="5361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9639" y="533400"/>
            <a:ext cx="1143169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 err="1">
                <a:solidFill>
                  <a:schemeClr val="bg1"/>
                </a:solidFill>
              </a:rPr>
              <a:t>教師端</a:t>
            </a:r>
            <a:r>
              <a:rPr spc="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chemeClr val="bg1"/>
                </a:solidFill>
              </a:rPr>
              <a:t>送出申請計畫</a:t>
            </a:r>
          </a:p>
        </p:txBody>
      </p:sp>
      <p:sp>
        <p:nvSpPr>
          <p:cNvPr id="5" name="object 5"/>
          <p:cNvSpPr/>
          <p:nvPr/>
        </p:nvSpPr>
        <p:spPr>
          <a:xfrm>
            <a:off x="5314188" y="5963411"/>
            <a:ext cx="963294" cy="460375"/>
          </a:xfrm>
          <a:custGeom>
            <a:avLst/>
            <a:gdLst/>
            <a:ahLst/>
            <a:cxnLst/>
            <a:rect l="l" t="t" r="r" b="b"/>
            <a:pathLst>
              <a:path w="963295" h="460375">
                <a:moveTo>
                  <a:pt x="0" y="0"/>
                </a:moveTo>
                <a:lnTo>
                  <a:pt x="963167" y="0"/>
                </a:lnTo>
                <a:lnTo>
                  <a:pt x="963167" y="460248"/>
                </a:lnTo>
                <a:lnTo>
                  <a:pt x="0" y="460248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35411" y="1857755"/>
            <a:ext cx="1134110" cy="3404870"/>
          </a:xfrm>
          <a:custGeom>
            <a:avLst/>
            <a:gdLst/>
            <a:ahLst/>
            <a:cxnLst/>
            <a:rect l="l" t="t" r="r" b="b"/>
            <a:pathLst>
              <a:path w="1134109" h="3404870">
                <a:moveTo>
                  <a:pt x="0" y="0"/>
                </a:moveTo>
                <a:lnTo>
                  <a:pt x="1133855" y="0"/>
                </a:lnTo>
                <a:lnTo>
                  <a:pt x="1133855" y="3404616"/>
                </a:lnTo>
                <a:lnTo>
                  <a:pt x="0" y="3404616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11852" y="5794247"/>
            <a:ext cx="403225" cy="190500"/>
          </a:xfrm>
          <a:custGeom>
            <a:avLst/>
            <a:gdLst/>
            <a:ahLst/>
            <a:cxnLst/>
            <a:rect l="l" t="t" r="r" b="b"/>
            <a:pathLst>
              <a:path w="403225" h="190500">
                <a:moveTo>
                  <a:pt x="0" y="0"/>
                </a:moveTo>
                <a:lnTo>
                  <a:pt x="402831" y="190385"/>
                </a:lnTo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26329" y="2220467"/>
            <a:ext cx="0" cy="3977004"/>
          </a:xfrm>
          <a:custGeom>
            <a:avLst/>
            <a:gdLst/>
            <a:ahLst/>
            <a:cxnLst/>
            <a:rect l="l" t="t" r="r" b="b"/>
            <a:pathLst>
              <a:path h="3977004">
                <a:moveTo>
                  <a:pt x="0" y="0"/>
                </a:moveTo>
                <a:lnTo>
                  <a:pt x="0" y="3976916"/>
                </a:lnTo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3172" y="2220467"/>
            <a:ext cx="4678680" cy="3977640"/>
          </a:xfrm>
          <a:custGeom>
            <a:avLst/>
            <a:gdLst/>
            <a:ahLst/>
            <a:cxnLst/>
            <a:rect l="l" t="t" r="r" b="b"/>
            <a:pathLst>
              <a:path w="4678680" h="3977640">
                <a:moveTo>
                  <a:pt x="0" y="0"/>
                </a:moveTo>
                <a:lnTo>
                  <a:pt x="4678680" y="0"/>
                </a:lnTo>
                <a:lnTo>
                  <a:pt x="4678680" y="3977640"/>
                </a:lnTo>
                <a:lnTo>
                  <a:pt x="0" y="3977640"/>
                </a:lnTo>
                <a:lnTo>
                  <a:pt x="0" y="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5078" y="2536366"/>
            <a:ext cx="3775075" cy="303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項資料全部完成後一定 要點選「</a:t>
            </a:r>
            <a:r>
              <a:rPr kumimoji="0" sz="2800" b="1" i="0" u="none" strike="noStrike" kern="1200" cap="none" spc="-3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微軟正黑體"/>
                <a:ea typeface="+mn-ea"/>
                <a:cs typeface="微軟正黑體"/>
              </a:rPr>
              <a:t>確定送出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」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! </a:t>
            </a:r>
            <a:r>
              <a:rPr kumimoji="0" sz="2800" b="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當「確定送出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」 </a:t>
            </a:r>
            <a:r>
              <a:rPr kumimoji="0" sz="2800" b="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後，便</a:t>
            </a:r>
            <a:r>
              <a:rPr kumimoji="0" sz="2800" b="1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無法更改各項內容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!!!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03200" lvl="0" indent="0" algn="l" defTabSz="914400" rtl="0" eaLnBrk="1" fontAlgn="auto" latinLnBrk="0" hangingPunct="1">
              <a:lnSpc>
                <a:spcPts val="336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送出後</a:t>
            </a:r>
            <a:r>
              <a:rPr kumimoji="0" sz="28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待學校審核、填 覆意見並送出後，方完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12700" marR="0" lvl="0" indent="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微軟正黑體"/>
                <a:ea typeface="+mn-ea"/>
                <a:cs typeface="微軟正黑體"/>
              </a:rPr>
              <a:t>成申請計畫程序。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7491" y="2549651"/>
            <a:ext cx="277495" cy="320040"/>
          </a:xfrm>
          <a:custGeom>
            <a:avLst/>
            <a:gdLst/>
            <a:ahLst/>
            <a:cxnLst/>
            <a:rect l="l" t="t" r="r" b="b"/>
            <a:pathLst>
              <a:path w="277495" h="320039">
                <a:moveTo>
                  <a:pt x="0" y="0"/>
                </a:moveTo>
                <a:lnTo>
                  <a:pt x="0" y="320040"/>
                </a:lnTo>
                <a:lnTo>
                  <a:pt x="277368" y="16002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7491" y="3400044"/>
            <a:ext cx="277495" cy="320040"/>
          </a:xfrm>
          <a:custGeom>
            <a:avLst/>
            <a:gdLst/>
            <a:ahLst/>
            <a:cxnLst/>
            <a:rect l="l" t="t" r="r" b="b"/>
            <a:pathLst>
              <a:path w="277495" h="320039">
                <a:moveTo>
                  <a:pt x="0" y="0"/>
                </a:moveTo>
                <a:lnTo>
                  <a:pt x="0" y="320040"/>
                </a:lnTo>
                <a:lnTo>
                  <a:pt x="277368" y="16002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7491" y="4639055"/>
            <a:ext cx="277495" cy="320040"/>
          </a:xfrm>
          <a:custGeom>
            <a:avLst/>
            <a:gdLst/>
            <a:ahLst/>
            <a:cxnLst/>
            <a:rect l="l" t="t" r="r" b="b"/>
            <a:pathLst>
              <a:path w="277495" h="320039">
                <a:moveTo>
                  <a:pt x="0" y="0"/>
                </a:moveTo>
                <a:lnTo>
                  <a:pt x="0" y="320040"/>
                </a:lnTo>
                <a:lnTo>
                  <a:pt x="277368" y="16002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41" y="6053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541776"/>
            <a:ext cx="12192000" cy="1015365"/>
          </a:xfrm>
          <a:custGeom>
            <a:avLst/>
            <a:gdLst/>
            <a:ahLst/>
            <a:cxnLst/>
            <a:rect l="l" t="t" r="r" b="b"/>
            <a:pathLst>
              <a:path w="12192000" h="1015364">
                <a:moveTo>
                  <a:pt x="0" y="1014984"/>
                </a:moveTo>
                <a:lnTo>
                  <a:pt x="12192000" y="1014984"/>
                </a:lnTo>
                <a:lnTo>
                  <a:pt x="12192000" y="0"/>
                </a:lnTo>
                <a:lnTo>
                  <a:pt x="0" y="0"/>
                </a:lnTo>
                <a:lnTo>
                  <a:pt x="0" y="1014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541014"/>
            <a:ext cx="12189714" cy="1014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4934" y="408393"/>
            <a:ext cx="3388614" cy="1056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934" y="519280"/>
            <a:ext cx="11216131" cy="667583"/>
          </a:xfrm>
          <a:prstGeom prst="rect">
            <a:avLst/>
          </a:prstGeom>
        </p:spPr>
        <p:txBody>
          <a:bodyPr vert="horz" wrap="square" lIns="0" tIns="112487" rIns="0" bIns="0" rtlCol="0">
            <a:spAutoFit/>
          </a:bodyPr>
          <a:lstStyle/>
          <a:p>
            <a:pPr marL="4236085">
              <a:lnSpc>
                <a:spcPct val="100000"/>
              </a:lnSpc>
            </a:pPr>
            <a:r>
              <a:rPr dirty="0">
                <a:highlight>
                  <a:srgbClr val="FFFF00"/>
                </a:highlight>
              </a:rPr>
              <a:t>計畫作業期程</a:t>
            </a:r>
          </a:p>
        </p:txBody>
      </p:sp>
      <p:sp>
        <p:nvSpPr>
          <p:cNvPr id="8" name="object 8"/>
          <p:cNvSpPr/>
          <p:nvPr/>
        </p:nvSpPr>
        <p:spPr>
          <a:xfrm>
            <a:off x="619228" y="2042540"/>
            <a:ext cx="168516" cy="15369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4431" y="2013204"/>
            <a:ext cx="71628" cy="1440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87340" y="1988057"/>
            <a:ext cx="168516" cy="15369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2485" y="2013204"/>
            <a:ext cx="71627" cy="1440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40417" y="1988057"/>
            <a:ext cx="169252" cy="15369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440417" y="2068448"/>
            <a:ext cx="72390" cy="1440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2121" y="4635271"/>
            <a:ext cx="169252" cy="15361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87267" y="4660391"/>
            <a:ext cx="72390" cy="14391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33131" y="4635271"/>
            <a:ext cx="169252" cy="15361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58278" y="4660391"/>
            <a:ext cx="72390" cy="14391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9372" y="2294481"/>
            <a:ext cx="322973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400" spc="120" dirty="0" err="1">
                <a:solidFill>
                  <a:schemeClr val="bg1"/>
                </a:solidFill>
                <a:latin typeface="微軟正黑體"/>
                <a:cs typeface="微軟正黑體"/>
              </a:rPr>
              <a:t>教師徵件</a:t>
            </a:r>
            <a:r>
              <a:rPr sz="2400" spc="114" dirty="0" err="1">
                <a:solidFill>
                  <a:schemeClr val="bg1"/>
                </a:solidFill>
                <a:latin typeface="微軟正黑體"/>
                <a:cs typeface="微軟正黑體"/>
              </a:rPr>
              <a:t>截</a:t>
            </a:r>
            <a:r>
              <a:rPr sz="2400" spc="120" dirty="0" err="1">
                <a:solidFill>
                  <a:schemeClr val="bg1"/>
                </a:solidFill>
                <a:latin typeface="微軟正黑體"/>
                <a:cs typeface="微軟正黑體"/>
              </a:rPr>
              <a:t>止</a:t>
            </a:r>
            <a:r>
              <a:rPr sz="2400" dirty="0" err="1">
                <a:solidFill>
                  <a:schemeClr val="bg1"/>
                </a:solidFill>
                <a:latin typeface="微軟正黑體"/>
                <a:cs typeface="微軟正黑體"/>
              </a:rPr>
              <a:t>前</a:t>
            </a:r>
            <a:r>
              <a:rPr sz="2400" spc="110" dirty="0" err="1">
                <a:solidFill>
                  <a:schemeClr val="bg1"/>
                </a:solidFill>
                <a:latin typeface="微軟正黑體"/>
                <a:cs typeface="微軟正黑體"/>
              </a:rPr>
              <a:t>至</a:t>
            </a:r>
            <a:r>
              <a:rPr sz="2400" spc="100" dirty="0" err="1">
                <a:solidFill>
                  <a:schemeClr val="bg1"/>
                </a:solidFill>
                <a:latin typeface="微軟正黑體"/>
                <a:cs typeface="微軟正黑體"/>
              </a:rPr>
              <a:t>系統</a:t>
            </a:r>
            <a:r>
              <a:rPr sz="2400" spc="110" dirty="0" err="1">
                <a:solidFill>
                  <a:schemeClr val="bg1"/>
                </a:solidFill>
                <a:latin typeface="微軟正黑體"/>
                <a:cs typeface="微軟正黑體"/>
              </a:rPr>
              <a:t>填</a:t>
            </a:r>
            <a:r>
              <a:rPr sz="2400" spc="100" dirty="0" err="1">
                <a:solidFill>
                  <a:schemeClr val="bg1"/>
                </a:solidFill>
                <a:latin typeface="微軟正黑體"/>
                <a:cs typeface="微軟正黑體"/>
              </a:rPr>
              <a:t>寫</a:t>
            </a:r>
            <a:r>
              <a:rPr sz="2400" dirty="0" err="1">
                <a:solidFill>
                  <a:schemeClr val="bg1"/>
                </a:solidFill>
                <a:latin typeface="微軟正黑體"/>
                <a:cs typeface="微軟正黑體"/>
              </a:rPr>
              <a:t>計</a:t>
            </a:r>
            <a:r>
              <a:rPr sz="2400" spc="120" dirty="0" err="1">
                <a:solidFill>
                  <a:schemeClr val="bg1"/>
                </a:solidFill>
                <a:latin typeface="微軟正黑體"/>
                <a:cs typeface="微軟正黑體"/>
              </a:rPr>
              <a:t>畫申</a:t>
            </a:r>
            <a:r>
              <a:rPr sz="2400" spc="114" dirty="0" err="1">
                <a:solidFill>
                  <a:schemeClr val="bg1"/>
                </a:solidFill>
                <a:latin typeface="微軟正黑體"/>
                <a:cs typeface="微軟正黑體"/>
              </a:rPr>
              <a:t>請</a:t>
            </a:r>
            <a:r>
              <a:rPr sz="2400" spc="130" dirty="0" err="1">
                <a:solidFill>
                  <a:schemeClr val="bg1"/>
                </a:solidFill>
                <a:latin typeface="微軟正黑體"/>
                <a:cs typeface="微軟正黑體"/>
              </a:rPr>
              <a:t>書</a:t>
            </a:r>
            <a:r>
              <a:rPr sz="2400" spc="125" dirty="0" err="1">
                <a:solidFill>
                  <a:schemeClr val="bg1"/>
                </a:solidFill>
                <a:latin typeface="微軟正黑體"/>
                <a:cs typeface="微軟正黑體"/>
              </a:rPr>
              <a:t>，</a:t>
            </a:r>
            <a:r>
              <a:rPr sz="2400" spc="114" dirty="0" err="1">
                <a:solidFill>
                  <a:schemeClr val="bg1"/>
                </a:solidFill>
                <a:latin typeface="微軟正黑體"/>
                <a:cs typeface="微軟正黑體"/>
              </a:rPr>
              <a:t>並</a:t>
            </a:r>
            <a:r>
              <a:rPr sz="2400" spc="120" dirty="0" err="1">
                <a:solidFill>
                  <a:schemeClr val="bg1"/>
                </a:solidFill>
                <a:latin typeface="微軟正黑體"/>
                <a:cs typeface="微軟正黑體"/>
              </a:rPr>
              <a:t>上</a:t>
            </a:r>
            <a:r>
              <a:rPr sz="2400" dirty="0" err="1">
                <a:solidFill>
                  <a:schemeClr val="bg1"/>
                </a:solidFill>
                <a:latin typeface="微軟正黑體"/>
                <a:cs typeface="微軟正黑體"/>
              </a:rPr>
              <a:t>傳</a:t>
            </a:r>
            <a:r>
              <a:rPr sz="2400" dirty="0">
                <a:solidFill>
                  <a:schemeClr val="bg1"/>
                </a:solidFill>
                <a:latin typeface="微軟正黑體"/>
                <a:cs typeface="微軟正黑體"/>
              </a:rPr>
              <a:t> 。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470678" y="5217390"/>
            <a:ext cx="3814803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en-US" altLang="zh-TW" sz="2400" spc="1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1.</a:t>
            </a:r>
            <a:r>
              <a:rPr sz="2400" spc="1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學校</a:t>
            </a:r>
            <a:r>
              <a:rPr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至</a:t>
            </a:r>
            <a:r>
              <a:rPr sz="2400" spc="1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系統</a:t>
            </a:r>
            <a:r>
              <a:rPr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確</a:t>
            </a:r>
            <a:r>
              <a:rPr sz="2400" spc="1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認申</a:t>
            </a:r>
            <a:r>
              <a:rPr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</a:t>
            </a:r>
            <a:r>
              <a:rPr lang="zh-TW" altLang="en-US"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資料。</a:t>
            </a:r>
            <a:endParaRPr lang="en-US" altLang="zh-TW" sz="2400" spc="114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altLang="zh-TW"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2.</a:t>
            </a:r>
            <a:r>
              <a:rPr lang="zh-TW" altLang="en-US"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召開校內審查會。</a:t>
            </a:r>
            <a:endParaRPr lang="en-US" altLang="zh-TW" sz="2400" spc="114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altLang="zh-TW"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3.</a:t>
            </a:r>
            <a:r>
              <a:rPr lang="zh-TW" altLang="en-US"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通知申請修正後上傳。</a:t>
            </a:r>
            <a:endParaRPr lang="en-US" altLang="zh-TW" sz="2400" spc="114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altLang="zh-TW"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4.</a:t>
            </a:r>
            <a:r>
              <a:rPr sz="2400" spc="1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公文</a:t>
            </a:r>
            <a:r>
              <a:rPr sz="2400" spc="1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函</a:t>
            </a:r>
            <a:r>
              <a:rPr sz="2400" spc="1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報</a:t>
            </a:r>
            <a:r>
              <a:rPr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教育部。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98280" y="3775709"/>
            <a:ext cx="2430018" cy="5471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76871" y="3775709"/>
            <a:ext cx="2430018" cy="5471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54702" y="3775709"/>
            <a:ext cx="2430779" cy="5471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33294" y="3775709"/>
            <a:ext cx="2430018" cy="5471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1886" y="3775709"/>
            <a:ext cx="2430018" cy="5471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82823" y="3509009"/>
            <a:ext cx="1098423" cy="10984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49523" y="3775709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273558" y="0"/>
                </a:moveTo>
                <a:lnTo>
                  <a:pt x="229173" y="3579"/>
                </a:lnTo>
                <a:lnTo>
                  <a:pt x="187074" y="13941"/>
                </a:lnTo>
                <a:lnTo>
                  <a:pt x="147821" y="30524"/>
                </a:lnTo>
                <a:lnTo>
                  <a:pt x="111977" y="52766"/>
                </a:lnTo>
                <a:lnTo>
                  <a:pt x="80105" y="80105"/>
                </a:lnTo>
                <a:lnTo>
                  <a:pt x="52766" y="111977"/>
                </a:lnTo>
                <a:lnTo>
                  <a:pt x="30524" y="147821"/>
                </a:lnTo>
                <a:lnTo>
                  <a:pt x="13941" y="187074"/>
                </a:lnTo>
                <a:lnTo>
                  <a:pt x="3579" y="229173"/>
                </a:lnTo>
                <a:lnTo>
                  <a:pt x="0" y="273557"/>
                </a:lnTo>
                <a:lnTo>
                  <a:pt x="906" y="296000"/>
                </a:lnTo>
                <a:lnTo>
                  <a:pt x="7947" y="339312"/>
                </a:lnTo>
                <a:lnTo>
                  <a:pt x="21490" y="380059"/>
                </a:lnTo>
                <a:lnTo>
                  <a:pt x="40973" y="417678"/>
                </a:lnTo>
                <a:lnTo>
                  <a:pt x="65834" y="451606"/>
                </a:lnTo>
                <a:lnTo>
                  <a:pt x="95509" y="481281"/>
                </a:lnTo>
                <a:lnTo>
                  <a:pt x="129437" y="506142"/>
                </a:lnTo>
                <a:lnTo>
                  <a:pt x="167056" y="525625"/>
                </a:lnTo>
                <a:lnTo>
                  <a:pt x="207803" y="539168"/>
                </a:lnTo>
                <a:lnTo>
                  <a:pt x="251115" y="546209"/>
                </a:lnTo>
                <a:lnTo>
                  <a:pt x="273558" y="547115"/>
                </a:lnTo>
                <a:lnTo>
                  <a:pt x="296000" y="546209"/>
                </a:lnTo>
                <a:lnTo>
                  <a:pt x="339312" y="539168"/>
                </a:lnTo>
                <a:lnTo>
                  <a:pt x="380059" y="525625"/>
                </a:lnTo>
                <a:lnTo>
                  <a:pt x="417678" y="506142"/>
                </a:lnTo>
                <a:lnTo>
                  <a:pt x="451606" y="481281"/>
                </a:lnTo>
                <a:lnTo>
                  <a:pt x="481281" y="451606"/>
                </a:lnTo>
                <a:lnTo>
                  <a:pt x="506142" y="417678"/>
                </a:lnTo>
                <a:lnTo>
                  <a:pt x="525625" y="380059"/>
                </a:lnTo>
                <a:lnTo>
                  <a:pt x="539168" y="339312"/>
                </a:lnTo>
                <a:lnTo>
                  <a:pt x="546209" y="296000"/>
                </a:lnTo>
                <a:lnTo>
                  <a:pt x="547115" y="273557"/>
                </a:lnTo>
                <a:lnTo>
                  <a:pt x="546209" y="251115"/>
                </a:lnTo>
                <a:lnTo>
                  <a:pt x="539168" y="207803"/>
                </a:lnTo>
                <a:lnTo>
                  <a:pt x="525625" y="167056"/>
                </a:lnTo>
                <a:lnTo>
                  <a:pt x="506142" y="129437"/>
                </a:lnTo>
                <a:lnTo>
                  <a:pt x="481281" y="95509"/>
                </a:lnTo>
                <a:lnTo>
                  <a:pt x="451606" y="65834"/>
                </a:lnTo>
                <a:lnTo>
                  <a:pt x="417678" y="40973"/>
                </a:lnTo>
                <a:lnTo>
                  <a:pt x="380059" y="21490"/>
                </a:lnTo>
                <a:lnTo>
                  <a:pt x="339312" y="7947"/>
                </a:lnTo>
                <a:lnTo>
                  <a:pt x="296000" y="906"/>
                </a:lnTo>
                <a:lnTo>
                  <a:pt x="273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08041" y="3509009"/>
            <a:ext cx="1098423" cy="10984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74741" y="3775709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273558" y="0"/>
                </a:moveTo>
                <a:lnTo>
                  <a:pt x="229173" y="3579"/>
                </a:lnTo>
                <a:lnTo>
                  <a:pt x="187074" y="13941"/>
                </a:lnTo>
                <a:lnTo>
                  <a:pt x="147821" y="30524"/>
                </a:lnTo>
                <a:lnTo>
                  <a:pt x="111977" y="52766"/>
                </a:lnTo>
                <a:lnTo>
                  <a:pt x="80105" y="80105"/>
                </a:lnTo>
                <a:lnTo>
                  <a:pt x="52766" y="111977"/>
                </a:lnTo>
                <a:lnTo>
                  <a:pt x="30524" y="147821"/>
                </a:lnTo>
                <a:lnTo>
                  <a:pt x="13941" y="187074"/>
                </a:lnTo>
                <a:lnTo>
                  <a:pt x="3579" y="229173"/>
                </a:lnTo>
                <a:lnTo>
                  <a:pt x="0" y="273557"/>
                </a:lnTo>
                <a:lnTo>
                  <a:pt x="906" y="296000"/>
                </a:lnTo>
                <a:lnTo>
                  <a:pt x="7947" y="339312"/>
                </a:lnTo>
                <a:lnTo>
                  <a:pt x="21490" y="380059"/>
                </a:lnTo>
                <a:lnTo>
                  <a:pt x="40973" y="417678"/>
                </a:lnTo>
                <a:lnTo>
                  <a:pt x="65834" y="451606"/>
                </a:lnTo>
                <a:lnTo>
                  <a:pt x="95509" y="481281"/>
                </a:lnTo>
                <a:lnTo>
                  <a:pt x="129437" y="506142"/>
                </a:lnTo>
                <a:lnTo>
                  <a:pt x="167056" y="525625"/>
                </a:lnTo>
                <a:lnTo>
                  <a:pt x="207803" y="539168"/>
                </a:lnTo>
                <a:lnTo>
                  <a:pt x="251115" y="546209"/>
                </a:lnTo>
                <a:lnTo>
                  <a:pt x="273558" y="547115"/>
                </a:lnTo>
                <a:lnTo>
                  <a:pt x="296000" y="546209"/>
                </a:lnTo>
                <a:lnTo>
                  <a:pt x="339312" y="539168"/>
                </a:lnTo>
                <a:lnTo>
                  <a:pt x="380059" y="525625"/>
                </a:lnTo>
                <a:lnTo>
                  <a:pt x="417678" y="506142"/>
                </a:lnTo>
                <a:lnTo>
                  <a:pt x="451606" y="481281"/>
                </a:lnTo>
                <a:lnTo>
                  <a:pt x="481281" y="451606"/>
                </a:lnTo>
                <a:lnTo>
                  <a:pt x="506142" y="417678"/>
                </a:lnTo>
                <a:lnTo>
                  <a:pt x="525625" y="380059"/>
                </a:lnTo>
                <a:lnTo>
                  <a:pt x="539168" y="339312"/>
                </a:lnTo>
                <a:lnTo>
                  <a:pt x="546209" y="296000"/>
                </a:lnTo>
                <a:lnTo>
                  <a:pt x="547116" y="273557"/>
                </a:lnTo>
                <a:lnTo>
                  <a:pt x="546209" y="251115"/>
                </a:lnTo>
                <a:lnTo>
                  <a:pt x="539168" y="207803"/>
                </a:lnTo>
                <a:lnTo>
                  <a:pt x="525625" y="167056"/>
                </a:lnTo>
                <a:lnTo>
                  <a:pt x="506142" y="129437"/>
                </a:lnTo>
                <a:lnTo>
                  <a:pt x="481281" y="95509"/>
                </a:lnTo>
                <a:lnTo>
                  <a:pt x="451606" y="65834"/>
                </a:lnTo>
                <a:lnTo>
                  <a:pt x="417678" y="40973"/>
                </a:lnTo>
                <a:lnTo>
                  <a:pt x="380059" y="21490"/>
                </a:lnTo>
                <a:lnTo>
                  <a:pt x="339312" y="7947"/>
                </a:lnTo>
                <a:lnTo>
                  <a:pt x="296000" y="906"/>
                </a:lnTo>
                <a:lnTo>
                  <a:pt x="273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18781" y="3509009"/>
            <a:ext cx="1097686" cy="10984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85481" y="3775709"/>
            <a:ext cx="546735" cy="547370"/>
          </a:xfrm>
          <a:custGeom>
            <a:avLst/>
            <a:gdLst/>
            <a:ahLst/>
            <a:cxnLst/>
            <a:rect l="l" t="t" r="r" b="b"/>
            <a:pathLst>
              <a:path w="546734" h="547370">
                <a:moveTo>
                  <a:pt x="273176" y="0"/>
                </a:moveTo>
                <a:lnTo>
                  <a:pt x="228865" y="3579"/>
                </a:lnTo>
                <a:lnTo>
                  <a:pt x="186830" y="13941"/>
                </a:lnTo>
                <a:lnTo>
                  <a:pt x="147634" y="30524"/>
                </a:lnTo>
                <a:lnTo>
                  <a:pt x="111840" y="52766"/>
                </a:lnTo>
                <a:lnTo>
                  <a:pt x="80009" y="80105"/>
                </a:lnTo>
                <a:lnTo>
                  <a:pt x="52706" y="111977"/>
                </a:lnTo>
                <a:lnTo>
                  <a:pt x="30490" y="147821"/>
                </a:lnTo>
                <a:lnTo>
                  <a:pt x="13926" y="187074"/>
                </a:lnTo>
                <a:lnTo>
                  <a:pt x="3575" y="229173"/>
                </a:lnTo>
                <a:lnTo>
                  <a:pt x="0" y="273557"/>
                </a:lnTo>
                <a:lnTo>
                  <a:pt x="905" y="296000"/>
                </a:lnTo>
                <a:lnTo>
                  <a:pt x="7938" y="339312"/>
                </a:lnTo>
                <a:lnTo>
                  <a:pt x="21466" y="380059"/>
                </a:lnTo>
                <a:lnTo>
                  <a:pt x="40927" y="417678"/>
                </a:lnTo>
                <a:lnTo>
                  <a:pt x="65757" y="451606"/>
                </a:lnTo>
                <a:lnTo>
                  <a:pt x="95394" y="481281"/>
                </a:lnTo>
                <a:lnTo>
                  <a:pt x="129277" y="506142"/>
                </a:lnTo>
                <a:lnTo>
                  <a:pt x="166842" y="525625"/>
                </a:lnTo>
                <a:lnTo>
                  <a:pt x="207527" y="539168"/>
                </a:lnTo>
                <a:lnTo>
                  <a:pt x="250771" y="546209"/>
                </a:lnTo>
                <a:lnTo>
                  <a:pt x="273176" y="547115"/>
                </a:lnTo>
                <a:lnTo>
                  <a:pt x="295582" y="546209"/>
                </a:lnTo>
                <a:lnTo>
                  <a:pt x="338826" y="539168"/>
                </a:lnTo>
                <a:lnTo>
                  <a:pt x="379511" y="525625"/>
                </a:lnTo>
                <a:lnTo>
                  <a:pt x="417076" y="506142"/>
                </a:lnTo>
                <a:lnTo>
                  <a:pt x="450959" y="481281"/>
                </a:lnTo>
                <a:lnTo>
                  <a:pt x="480596" y="451606"/>
                </a:lnTo>
                <a:lnTo>
                  <a:pt x="505426" y="417678"/>
                </a:lnTo>
                <a:lnTo>
                  <a:pt x="524887" y="380059"/>
                </a:lnTo>
                <a:lnTo>
                  <a:pt x="538415" y="339312"/>
                </a:lnTo>
                <a:lnTo>
                  <a:pt x="545448" y="296000"/>
                </a:lnTo>
                <a:lnTo>
                  <a:pt x="546353" y="273557"/>
                </a:lnTo>
                <a:lnTo>
                  <a:pt x="545448" y="251115"/>
                </a:lnTo>
                <a:lnTo>
                  <a:pt x="538415" y="207803"/>
                </a:lnTo>
                <a:lnTo>
                  <a:pt x="524887" y="167056"/>
                </a:lnTo>
                <a:lnTo>
                  <a:pt x="505426" y="129437"/>
                </a:lnTo>
                <a:lnTo>
                  <a:pt x="480596" y="95509"/>
                </a:lnTo>
                <a:lnTo>
                  <a:pt x="450959" y="65834"/>
                </a:lnTo>
                <a:lnTo>
                  <a:pt x="417076" y="40973"/>
                </a:lnTo>
                <a:lnTo>
                  <a:pt x="379511" y="21490"/>
                </a:lnTo>
                <a:lnTo>
                  <a:pt x="338826" y="7947"/>
                </a:lnTo>
                <a:lnTo>
                  <a:pt x="295582" y="906"/>
                </a:lnTo>
                <a:lnTo>
                  <a:pt x="2731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40190" y="3509009"/>
            <a:ext cx="1098423" cy="10984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06890" y="3775709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273557" y="0"/>
                </a:moveTo>
                <a:lnTo>
                  <a:pt x="229173" y="3579"/>
                </a:lnTo>
                <a:lnTo>
                  <a:pt x="187074" y="13941"/>
                </a:lnTo>
                <a:lnTo>
                  <a:pt x="147821" y="30524"/>
                </a:lnTo>
                <a:lnTo>
                  <a:pt x="111977" y="52766"/>
                </a:lnTo>
                <a:lnTo>
                  <a:pt x="80105" y="80105"/>
                </a:lnTo>
                <a:lnTo>
                  <a:pt x="52766" y="111977"/>
                </a:lnTo>
                <a:lnTo>
                  <a:pt x="30524" y="147821"/>
                </a:lnTo>
                <a:lnTo>
                  <a:pt x="13941" y="187074"/>
                </a:lnTo>
                <a:lnTo>
                  <a:pt x="3579" y="229173"/>
                </a:lnTo>
                <a:lnTo>
                  <a:pt x="0" y="273557"/>
                </a:lnTo>
                <a:lnTo>
                  <a:pt x="906" y="296000"/>
                </a:lnTo>
                <a:lnTo>
                  <a:pt x="7947" y="339312"/>
                </a:lnTo>
                <a:lnTo>
                  <a:pt x="21490" y="380059"/>
                </a:lnTo>
                <a:lnTo>
                  <a:pt x="40973" y="417678"/>
                </a:lnTo>
                <a:lnTo>
                  <a:pt x="65834" y="451606"/>
                </a:lnTo>
                <a:lnTo>
                  <a:pt x="95509" y="481281"/>
                </a:lnTo>
                <a:lnTo>
                  <a:pt x="129437" y="506142"/>
                </a:lnTo>
                <a:lnTo>
                  <a:pt x="167056" y="525625"/>
                </a:lnTo>
                <a:lnTo>
                  <a:pt x="207803" y="539168"/>
                </a:lnTo>
                <a:lnTo>
                  <a:pt x="251115" y="546209"/>
                </a:lnTo>
                <a:lnTo>
                  <a:pt x="273557" y="547115"/>
                </a:lnTo>
                <a:lnTo>
                  <a:pt x="296000" y="546209"/>
                </a:lnTo>
                <a:lnTo>
                  <a:pt x="339312" y="539168"/>
                </a:lnTo>
                <a:lnTo>
                  <a:pt x="380059" y="525625"/>
                </a:lnTo>
                <a:lnTo>
                  <a:pt x="417678" y="506142"/>
                </a:lnTo>
                <a:lnTo>
                  <a:pt x="451606" y="481281"/>
                </a:lnTo>
                <a:lnTo>
                  <a:pt x="481281" y="451606"/>
                </a:lnTo>
                <a:lnTo>
                  <a:pt x="506142" y="417678"/>
                </a:lnTo>
                <a:lnTo>
                  <a:pt x="525625" y="380059"/>
                </a:lnTo>
                <a:lnTo>
                  <a:pt x="539168" y="339312"/>
                </a:lnTo>
                <a:lnTo>
                  <a:pt x="546209" y="296000"/>
                </a:lnTo>
                <a:lnTo>
                  <a:pt x="547115" y="273557"/>
                </a:lnTo>
                <a:lnTo>
                  <a:pt x="546209" y="251115"/>
                </a:lnTo>
                <a:lnTo>
                  <a:pt x="539168" y="207803"/>
                </a:lnTo>
                <a:lnTo>
                  <a:pt x="525625" y="167056"/>
                </a:lnTo>
                <a:lnTo>
                  <a:pt x="506142" y="129437"/>
                </a:lnTo>
                <a:lnTo>
                  <a:pt x="481281" y="95509"/>
                </a:lnTo>
                <a:lnTo>
                  <a:pt x="451606" y="65834"/>
                </a:lnTo>
                <a:lnTo>
                  <a:pt x="417678" y="40973"/>
                </a:lnTo>
                <a:lnTo>
                  <a:pt x="380059" y="21490"/>
                </a:lnTo>
                <a:lnTo>
                  <a:pt x="339312" y="7947"/>
                </a:lnTo>
                <a:lnTo>
                  <a:pt x="296000" y="906"/>
                </a:lnTo>
                <a:lnTo>
                  <a:pt x="273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1416" y="3509009"/>
            <a:ext cx="1098423" cy="10984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28116" y="3775709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69" h="547370">
                <a:moveTo>
                  <a:pt x="273558" y="0"/>
                </a:moveTo>
                <a:lnTo>
                  <a:pt x="229186" y="3579"/>
                </a:lnTo>
                <a:lnTo>
                  <a:pt x="187093" y="13941"/>
                </a:lnTo>
                <a:lnTo>
                  <a:pt x="147843" y="30524"/>
                </a:lnTo>
                <a:lnTo>
                  <a:pt x="111999" y="52766"/>
                </a:lnTo>
                <a:lnTo>
                  <a:pt x="80124" y="80105"/>
                </a:lnTo>
                <a:lnTo>
                  <a:pt x="52781" y="111977"/>
                </a:lnTo>
                <a:lnTo>
                  <a:pt x="30534" y="147821"/>
                </a:lnTo>
                <a:lnTo>
                  <a:pt x="13946" y="187074"/>
                </a:lnTo>
                <a:lnTo>
                  <a:pt x="3580" y="229173"/>
                </a:lnTo>
                <a:lnTo>
                  <a:pt x="0" y="273557"/>
                </a:lnTo>
                <a:lnTo>
                  <a:pt x="906" y="296000"/>
                </a:lnTo>
                <a:lnTo>
                  <a:pt x="7950" y="339312"/>
                </a:lnTo>
                <a:lnTo>
                  <a:pt x="21497" y="380059"/>
                </a:lnTo>
                <a:lnTo>
                  <a:pt x="40985" y="417678"/>
                </a:lnTo>
                <a:lnTo>
                  <a:pt x="65851" y="451606"/>
                </a:lnTo>
                <a:lnTo>
                  <a:pt x="95530" y="481281"/>
                </a:lnTo>
                <a:lnTo>
                  <a:pt x="129460" y="506142"/>
                </a:lnTo>
                <a:lnTo>
                  <a:pt x="167078" y="525625"/>
                </a:lnTo>
                <a:lnTo>
                  <a:pt x="207819" y="539168"/>
                </a:lnTo>
                <a:lnTo>
                  <a:pt x="251122" y="546209"/>
                </a:lnTo>
                <a:lnTo>
                  <a:pt x="273558" y="547115"/>
                </a:lnTo>
                <a:lnTo>
                  <a:pt x="296000" y="546209"/>
                </a:lnTo>
                <a:lnTo>
                  <a:pt x="339312" y="539168"/>
                </a:lnTo>
                <a:lnTo>
                  <a:pt x="380059" y="525625"/>
                </a:lnTo>
                <a:lnTo>
                  <a:pt x="417678" y="506142"/>
                </a:lnTo>
                <a:lnTo>
                  <a:pt x="451606" y="481281"/>
                </a:lnTo>
                <a:lnTo>
                  <a:pt x="481281" y="451606"/>
                </a:lnTo>
                <a:lnTo>
                  <a:pt x="506142" y="417678"/>
                </a:lnTo>
                <a:lnTo>
                  <a:pt x="525625" y="380059"/>
                </a:lnTo>
                <a:lnTo>
                  <a:pt x="539168" y="339312"/>
                </a:lnTo>
                <a:lnTo>
                  <a:pt x="546209" y="296000"/>
                </a:lnTo>
                <a:lnTo>
                  <a:pt x="547116" y="273557"/>
                </a:lnTo>
                <a:lnTo>
                  <a:pt x="546209" y="251115"/>
                </a:lnTo>
                <a:lnTo>
                  <a:pt x="539168" y="207803"/>
                </a:lnTo>
                <a:lnTo>
                  <a:pt x="525625" y="167056"/>
                </a:lnTo>
                <a:lnTo>
                  <a:pt x="506142" y="129437"/>
                </a:lnTo>
                <a:lnTo>
                  <a:pt x="481281" y="95509"/>
                </a:lnTo>
                <a:lnTo>
                  <a:pt x="451606" y="65834"/>
                </a:lnTo>
                <a:lnTo>
                  <a:pt x="417678" y="40973"/>
                </a:lnTo>
                <a:lnTo>
                  <a:pt x="380059" y="21490"/>
                </a:lnTo>
                <a:lnTo>
                  <a:pt x="339312" y="7947"/>
                </a:lnTo>
                <a:lnTo>
                  <a:pt x="296000" y="906"/>
                </a:lnTo>
                <a:lnTo>
                  <a:pt x="273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19073" y="3937380"/>
            <a:ext cx="105816" cy="24218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46754" y="3935221"/>
            <a:ext cx="140926" cy="2467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372480" y="3919728"/>
            <a:ext cx="144737" cy="25125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75981" y="3924427"/>
            <a:ext cx="151765" cy="24218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605518" y="3924427"/>
            <a:ext cx="147114" cy="24651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599946" y="3953036"/>
            <a:ext cx="939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教師申請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709923" y="3921286"/>
            <a:ext cx="939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學校報部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20155" y="3934748"/>
            <a:ext cx="939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公布名單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930133" y="3947194"/>
            <a:ext cx="939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計畫執行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040111" y="3959640"/>
            <a:ext cx="939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計畫結案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88328" y="2083391"/>
            <a:ext cx="352399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400" spc="4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教育</a:t>
            </a:r>
            <a:r>
              <a:rPr sz="2400" spc="3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部</a:t>
            </a:r>
            <a:r>
              <a:rPr sz="2400" spc="4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於</a:t>
            </a:r>
            <a:r>
              <a:rPr sz="2400" b="1" spc="-1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</a:t>
            </a:r>
            <a:r>
              <a:rPr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1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3</a:t>
            </a:r>
            <a:r>
              <a:rPr sz="2400" b="1" spc="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年</a:t>
            </a:r>
            <a:r>
              <a:rPr lang="en-US" altLang="zh-TW" sz="2400" b="1" spc="4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7</a:t>
            </a:r>
            <a:r>
              <a:rPr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月</a:t>
            </a:r>
            <a:r>
              <a:rPr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公</a:t>
            </a:r>
            <a:r>
              <a:rPr sz="2400" spc="1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告補</a:t>
            </a:r>
            <a:r>
              <a:rPr sz="2400" spc="114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助</a:t>
            </a:r>
            <a:r>
              <a:rPr sz="2400" spc="1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教</a:t>
            </a:r>
            <a:r>
              <a:rPr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師名單及經費</a:t>
            </a:r>
            <a:r>
              <a:rPr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809991" y="5461034"/>
            <a:ext cx="300678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10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教師開始執行計</a:t>
            </a:r>
            <a:r>
              <a:rPr sz="2400" spc="1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畫</a:t>
            </a:r>
            <a:r>
              <a:rPr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 </a:t>
            </a:r>
            <a:r>
              <a:rPr sz="2400" spc="12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參與</a:t>
            </a:r>
            <a:r>
              <a:rPr sz="2400" spc="114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</a:t>
            </a:r>
            <a:r>
              <a:rPr sz="2400" spc="12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門工</a:t>
            </a:r>
            <a:r>
              <a:rPr sz="2400" spc="114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作</a:t>
            </a:r>
            <a:r>
              <a:rPr sz="2400" spc="12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坊</a:t>
            </a:r>
            <a:r>
              <a:rPr sz="240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及教師社群交流</a:t>
            </a:r>
            <a:r>
              <a:rPr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605518" y="2052884"/>
            <a:ext cx="2563241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spc="105" dirty="0" err="1">
                <a:solidFill>
                  <a:srgbClr val="FFFFFF"/>
                </a:solidFill>
                <a:latin typeface="微軟正黑體"/>
                <a:cs typeface="微軟正黑體"/>
              </a:rPr>
              <a:t>教師結束執行計畫</a:t>
            </a:r>
            <a:r>
              <a:rPr sz="2400" dirty="0" err="1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400" spc="120" dirty="0" err="1">
                <a:solidFill>
                  <a:srgbClr val="FFFFFF"/>
                </a:solidFill>
                <a:latin typeface="微軟正黑體"/>
                <a:cs typeface="微軟正黑體"/>
              </a:rPr>
              <a:t>辦理</a:t>
            </a:r>
            <a:r>
              <a:rPr sz="2400" spc="114" dirty="0" err="1">
                <a:solidFill>
                  <a:srgbClr val="FFFFFF"/>
                </a:solidFill>
                <a:latin typeface="微軟正黑體"/>
                <a:cs typeface="微軟正黑體"/>
              </a:rPr>
              <a:t>經</a:t>
            </a:r>
            <a:r>
              <a:rPr sz="2400" spc="120" dirty="0" err="1">
                <a:solidFill>
                  <a:srgbClr val="FFFFFF"/>
                </a:solidFill>
                <a:latin typeface="微軟正黑體"/>
                <a:cs typeface="微軟正黑體"/>
              </a:rPr>
              <a:t>費結</a:t>
            </a:r>
            <a:r>
              <a:rPr sz="2400" spc="125" dirty="0" err="1">
                <a:solidFill>
                  <a:srgbClr val="FFFFFF"/>
                </a:solidFill>
                <a:latin typeface="微軟正黑體"/>
                <a:cs typeface="微軟正黑體"/>
              </a:rPr>
              <a:t>案，</a:t>
            </a:r>
            <a:r>
              <a:rPr sz="2400" dirty="0" err="1">
                <a:solidFill>
                  <a:srgbClr val="FFFFFF"/>
                </a:solidFill>
                <a:latin typeface="微軟正黑體"/>
                <a:cs typeface="微軟正黑體"/>
              </a:rPr>
              <a:t>並</a:t>
            </a:r>
            <a:r>
              <a:rPr sz="2400" spc="125" dirty="0" err="1">
                <a:solidFill>
                  <a:srgbClr val="FFFFFF"/>
                </a:solidFill>
                <a:latin typeface="微軟正黑體"/>
                <a:cs typeface="微軟正黑體"/>
              </a:rPr>
              <a:t>繼續</a:t>
            </a:r>
            <a:r>
              <a:rPr sz="2400" spc="114" dirty="0" err="1">
                <a:solidFill>
                  <a:srgbClr val="FFFFFF"/>
                </a:solidFill>
                <a:latin typeface="微軟正黑體"/>
                <a:cs typeface="微軟正黑體"/>
              </a:rPr>
              <a:t>參</a:t>
            </a:r>
            <a:r>
              <a:rPr sz="2400" spc="120" dirty="0" err="1">
                <a:solidFill>
                  <a:srgbClr val="FFFFFF"/>
                </a:solidFill>
                <a:latin typeface="微軟正黑體"/>
                <a:cs typeface="微軟正黑體"/>
              </a:rPr>
              <a:t>加計</a:t>
            </a:r>
            <a:r>
              <a:rPr sz="2400" spc="114" dirty="0" err="1">
                <a:solidFill>
                  <a:srgbClr val="FFFFFF"/>
                </a:solidFill>
                <a:latin typeface="微軟正黑體"/>
                <a:cs typeface="微軟正黑體"/>
              </a:rPr>
              <a:t>畫</a:t>
            </a:r>
            <a:r>
              <a:rPr sz="2400" spc="120" dirty="0" err="1">
                <a:solidFill>
                  <a:srgbClr val="FFFFFF"/>
                </a:solidFill>
                <a:latin typeface="微軟正黑體"/>
                <a:cs typeface="微軟正黑體"/>
              </a:rPr>
              <a:t>成</a:t>
            </a:r>
            <a:r>
              <a:rPr sz="2400" dirty="0" err="1">
                <a:solidFill>
                  <a:srgbClr val="FFFFFF"/>
                </a:solidFill>
                <a:latin typeface="微軟正黑體"/>
                <a:cs typeface="微軟正黑體"/>
              </a:rPr>
              <a:t>果交流與發表</a:t>
            </a:r>
            <a:r>
              <a:rPr sz="2400" dirty="0">
                <a:solidFill>
                  <a:srgbClr val="FFFFFF"/>
                </a:solidFill>
                <a:latin typeface="微軟正黑體"/>
                <a:cs typeface="微軟正黑體"/>
              </a:rPr>
              <a:t>。</a:t>
            </a:r>
            <a:endParaRPr sz="2400" dirty="0">
              <a:latin typeface="微軟正黑體"/>
              <a:cs typeface="微軟正黑體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28116" y="1662869"/>
            <a:ext cx="345609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3000" dirty="0">
                <a:ln w="0"/>
                <a:solidFill>
                  <a:srgbClr val="FFFF00"/>
                </a:solidFill>
                <a:latin typeface="Impact" panose="020B0806030902050204" pitchFamily="34" charset="0"/>
              </a:rPr>
              <a:t>112.11.21-112.12.12</a:t>
            </a:r>
            <a:endParaRPr lang="zh-TW" altLang="en-US" sz="3000" b="1" dirty="0">
              <a:ln w="0"/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384803" y="4744729"/>
            <a:ext cx="31410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800" dirty="0">
                <a:ln w="0"/>
                <a:solidFill>
                  <a:srgbClr val="FFFF00"/>
                </a:solidFill>
                <a:latin typeface="Impact" panose="020B0806030902050204" pitchFamily="34" charset="0"/>
              </a:rPr>
              <a:t>112.12.13- 22</a:t>
            </a:r>
            <a:endParaRPr lang="zh-TW" altLang="en-US" sz="2800" b="1" dirty="0">
              <a:ln w="0"/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4E8932C-EC16-47CC-A967-F4AB2C654E59}"/>
              </a:ext>
            </a:extLst>
          </p:cNvPr>
          <p:cNvSpPr/>
          <p:nvPr/>
        </p:nvSpPr>
        <p:spPr>
          <a:xfrm>
            <a:off x="7809991" y="4744729"/>
            <a:ext cx="31410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800" dirty="0">
                <a:ln w="0"/>
                <a:solidFill>
                  <a:srgbClr val="FFFF00"/>
                </a:solidFill>
                <a:latin typeface="Impact" panose="020B0806030902050204" pitchFamily="34" charset="0"/>
              </a:rPr>
              <a:t>113.8.1</a:t>
            </a:r>
            <a:endParaRPr lang="zh-TW" altLang="en-US" sz="2800" b="1" dirty="0">
              <a:ln w="0"/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D222649-E3AB-4EBD-962A-9872C8524237}"/>
              </a:ext>
            </a:extLst>
          </p:cNvPr>
          <p:cNvSpPr/>
          <p:nvPr/>
        </p:nvSpPr>
        <p:spPr>
          <a:xfrm>
            <a:off x="9679075" y="1486856"/>
            <a:ext cx="31410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800" dirty="0">
                <a:ln w="0"/>
                <a:solidFill>
                  <a:srgbClr val="FFFF00"/>
                </a:solidFill>
                <a:latin typeface="Impact" panose="020B0806030902050204" pitchFamily="34" charset="0"/>
              </a:rPr>
              <a:t>114.7.31</a:t>
            </a:r>
            <a:endParaRPr lang="zh-TW" altLang="en-US" sz="2800" b="1" dirty="0">
              <a:ln w="0"/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488" y="1319783"/>
            <a:ext cx="5330951" cy="4945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7072" y="1420367"/>
            <a:ext cx="5023103" cy="4637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0151" y="528496"/>
            <a:ext cx="1143169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 err="1">
                <a:solidFill>
                  <a:schemeClr val="bg1"/>
                </a:solidFill>
              </a:rPr>
              <a:t>教師端</a:t>
            </a:r>
            <a:r>
              <a:rPr spc="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40" dirty="0" err="1">
                <a:solidFill>
                  <a:schemeClr val="bg1"/>
                </a:solidFill>
              </a:rPr>
              <a:t>申請補助經費</a:t>
            </a:r>
            <a:endParaRPr spc="-1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20011" y="5692140"/>
            <a:ext cx="504825" cy="309880"/>
          </a:xfrm>
          <a:custGeom>
            <a:avLst/>
            <a:gdLst/>
            <a:ahLst/>
            <a:cxnLst/>
            <a:rect l="l" t="t" r="r" b="b"/>
            <a:pathLst>
              <a:path w="504825" h="309879">
                <a:moveTo>
                  <a:pt x="0" y="0"/>
                </a:moveTo>
                <a:lnTo>
                  <a:pt x="504444" y="0"/>
                </a:lnTo>
                <a:lnTo>
                  <a:pt x="504444" y="309372"/>
                </a:lnTo>
                <a:lnTo>
                  <a:pt x="0" y="309372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71469" y="6001505"/>
            <a:ext cx="435609" cy="466090"/>
          </a:xfrm>
          <a:custGeom>
            <a:avLst/>
            <a:gdLst/>
            <a:ahLst/>
            <a:cxnLst/>
            <a:rect l="l" t="t" r="r" b="b"/>
            <a:pathLst>
              <a:path w="435610" h="466089">
                <a:moveTo>
                  <a:pt x="435470" y="466102"/>
                </a:moveTo>
                <a:lnTo>
                  <a:pt x="0" y="0"/>
                </a:lnTo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92858" y="6164579"/>
            <a:ext cx="0" cy="610870"/>
          </a:xfrm>
          <a:custGeom>
            <a:avLst/>
            <a:gdLst/>
            <a:ahLst/>
            <a:cxnLst/>
            <a:rect l="l" t="t" r="r" b="b"/>
            <a:pathLst>
              <a:path h="610870">
                <a:moveTo>
                  <a:pt x="0" y="0"/>
                </a:moveTo>
                <a:lnTo>
                  <a:pt x="0" y="610806"/>
                </a:lnTo>
              </a:path>
            </a:pathLst>
          </a:custGeom>
          <a:ln w="57912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07335" y="6156959"/>
            <a:ext cx="5872480" cy="619125"/>
          </a:xfrm>
          <a:custGeom>
            <a:avLst/>
            <a:gdLst/>
            <a:ahLst/>
            <a:cxnLst/>
            <a:rect l="l" t="t" r="r" b="b"/>
            <a:pathLst>
              <a:path w="5872480" h="619125">
                <a:moveTo>
                  <a:pt x="0" y="0"/>
                </a:moveTo>
                <a:lnTo>
                  <a:pt x="5871971" y="0"/>
                </a:lnTo>
                <a:lnTo>
                  <a:pt x="5871971" y="618743"/>
                </a:lnTo>
                <a:lnTo>
                  <a:pt x="0" y="618743"/>
                </a:lnTo>
                <a:lnTo>
                  <a:pt x="0" y="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83730" y="6318186"/>
            <a:ext cx="55118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E3033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最後記得點選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微軟正黑體"/>
                <a:ea typeface="+mn-ea"/>
                <a:cs typeface="微軟正黑體"/>
              </a:rPr>
              <a:t>檢核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E3033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，以完成經費填寫程序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96456" y="1978151"/>
            <a:ext cx="4639310" cy="21590"/>
          </a:xfrm>
          <a:custGeom>
            <a:avLst/>
            <a:gdLst/>
            <a:ahLst/>
            <a:cxnLst/>
            <a:rect l="l" t="t" r="r" b="b"/>
            <a:pathLst>
              <a:path w="4639309" h="21589">
                <a:moveTo>
                  <a:pt x="0" y="21336"/>
                </a:moveTo>
                <a:lnTo>
                  <a:pt x="4639056" y="21336"/>
                </a:lnTo>
                <a:lnTo>
                  <a:pt x="4639056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F87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96456" y="2830067"/>
            <a:ext cx="4639310" cy="2321560"/>
          </a:xfrm>
          <a:custGeom>
            <a:avLst/>
            <a:gdLst/>
            <a:ahLst/>
            <a:cxnLst/>
            <a:rect l="l" t="t" r="r" b="b"/>
            <a:pathLst>
              <a:path w="4639309" h="2321560">
                <a:moveTo>
                  <a:pt x="0" y="2321052"/>
                </a:moveTo>
                <a:lnTo>
                  <a:pt x="4639056" y="2321052"/>
                </a:lnTo>
                <a:lnTo>
                  <a:pt x="4639056" y="0"/>
                </a:lnTo>
                <a:lnTo>
                  <a:pt x="0" y="0"/>
                </a:lnTo>
                <a:lnTo>
                  <a:pt x="0" y="2321052"/>
                </a:lnTo>
                <a:close/>
              </a:path>
            </a:pathLst>
          </a:custGeom>
          <a:solidFill>
            <a:srgbClr val="F87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96456" y="1999488"/>
            <a:ext cx="4639310" cy="830580"/>
          </a:xfrm>
          <a:custGeom>
            <a:avLst/>
            <a:gdLst/>
            <a:ahLst/>
            <a:cxnLst/>
            <a:rect l="l" t="t" r="r" b="b"/>
            <a:pathLst>
              <a:path w="4639309" h="830580">
                <a:moveTo>
                  <a:pt x="0" y="0"/>
                </a:moveTo>
                <a:lnTo>
                  <a:pt x="4639056" y="0"/>
                </a:lnTo>
                <a:lnTo>
                  <a:pt x="4639056" y="830580"/>
                </a:lnTo>
                <a:lnTo>
                  <a:pt x="0" y="830580"/>
                </a:lnTo>
                <a:lnTo>
                  <a:pt x="0" y="0"/>
                </a:lnTo>
                <a:close/>
              </a:path>
            </a:pathLst>
          </a:custGeom>
          <a:solidFill>
            <a:srgbClr val="F87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4586" y="2236234"/>
            <a:ext cx="3931920" cy="190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2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USR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多年期計畫經費填寫方式與</a:t>
            </a:r>
            <a:r>
              <a:rPr kumimoji="0" lang="en-US" altLang="zh-TW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1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年期相同，只是必須</a:t>
            </a:r>
            <a:r>
              <a:rPr kumimoji="0" sz="2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填寫兩年的經費規劃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每年最高補助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/>
                <a:ea typeface="+mn-ea"/>
                <a:cs typeface="微軟正黑體"/>
              </a:rPr>
              <a:t>萬元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/>
              <a:ea typeface="+mn-ea"/>
              <a:cs typeface="微軟正黑體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35140" y="3110483"/>
            <a:ext cx="195580" cy="226060"/>
          </a:xfrm>
          <a:custGeom>
            <a:avLst/>
            <a:gdLst/>
            <a:ahLst/>
            <a:cxnLst/>
            <a:rect l="l" t="t" r="r" b="b"/>
            <a:pathLst>
              <a:path w="195579" h="226060">
                <a:moveTo>
                  <a:pt x="0" y="0"/>
                </a:moveTo>
                <a:lnTo>
                  <a:pt x="0" y="225552"/>
                </a:lnTo>
                <a:lnTo>
                  <a:pt x="195072" y="112776"/>
                </a:lnTo>
                <a:lnTo>
                  <a:pt x="0" y="0"/>
                </a:lnTo>
                <a:close/>
              </a:path>
            </a:pathLst>
          </a:custGeom>
          <a:solidFill>
            <a:srgbClr val="F87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35140" y="4581144"/>
            <a:ext cx="195580" cy="226060"/>
          </a:xfrm>
          <a:custGeom>
            <a:avLst/>
            <a:gdLst/>
            <a:ahLst/>
            <a:cxnLst/>
            <a:rect l="l" t="t" r="r" b="b"/>
            <a:pathLst>
              <a:path w="195579" h="226060">
                <a:moveTo>
                  <a:pt x="0" y="0"/>
                </a:moveTo>
                <a:lnTo>
                  <a:pt x="0" y="225551"/>
                </a:lnTo>
                <a:lnTo>
                  <a:pt x="195072" y="112775"/>
                </a:lnTo>
                <a:lnTo>
                  <a:pt x="0" y="0"/>
                </a:lnTo>
                <a:close/>
              </a:path>
            </a:pathLst>
          </a:custGeom>
          <a:solidFill>
            <a:srgbClr val="F87F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19728" y="2375916"/>
            <a:ext cx="1454150" cy="182880"/>
          </a:xfrm>
          <a:custGeom>
            <a:avLst/>
            <a:gdLst/>
            <a:ahLst/>
            <a:cxnLst/>
            <a:rect l="l" t="t" r="r" b="b"/>
            <a:pathLst>
              <a:path w="1454150" h="182880">
                <a:moveTo>
                  <a:pt x="0" y="0"/>
                </a:moveTo>
                <a:lnTo>
                  <a:pt x="1453896" y="0"/>
                </a:lnTo>
                <a:lnTo>
                  <a:pt x="1453896" y="182879"/>
                </a:lnTo>
                <a:lnTo>
                  <a:pt x="0" y="18287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13805" y="2404822"/>
            <a:ext cx="126619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2021-08-01~2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22-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7-31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9728" y="4416552"/>
            <a:ext cx="1454150" cy="182880"/>
          </a:xfrm>
          <a:custGeom>
            <a:avLst/>
            <a:gdLst/>
            <a:ahLst/>
            <a:cxnLst/>
            <a:rect l="l" t="t" r="r" b="b"/>
            <a:pathLst>
              <a:path w="1454150" h="182879">
                <a:moveTo>
                  <a:pt x="0" y="0"/>
                </a:moveTo>
                <a:lnTo>
                  <a:pt x="1453896" y="0"/>
                </a:lnTo>
                <a:lnTo>
                  <a:pt x="1453896" y="182880"/>
                </a:lnTo>
                <a:lnTo>
                  <a:pt x="0" y="182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14186" y="4445981"/>
            <a:ext cx="126619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2022-08-01~2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23-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959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7-31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4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169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 err="1">
                <a:solidFill>
                  <a:schemeClr val="bg1"/>
                </a:solidFill>
              </a:rPr>
              <a:t>教師端</a:t>
            </a:r>
            <a:r>
              <a:rPr spc="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pc="-40" dirty="0" err="1">
                <a:solidFill>
                  <a:schemeClr val="bg1"/>
                </a:solidFill>
              </a:rPr>
              <a:t>授課計畫書</a:t>
            </a:r>
            <a:endParaRPr spc="-1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84B4A3-66CE-45AC-AA47-C829AB97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7922763" cy="54864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07BD0C-53D0-49C1-B0F1-F87D29B507DD}"/>
              </a:ext>
            </a:extLst>
          </p:cNvPr>
          <p:cNvSpPr/>
          <p:nvPr/>
        </p:nvSpPr>
        <p:spPr>
          <a:xfrm>
            <a:off x="8305800" y="1524000"/>
            <a:ext cx="3429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計畫包含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門課程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則請新增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個授課計畫書</a:t>
            </a:r>
          </a:p>
        </p:txBody>
      </p:sp>
    </p:spTree>
    <p:extLst>
      <p:ext uri="{BB962C8B-B14F-4D97-AF65-F5344CB8AC3E}">
        <p14:creationId xmlns:p14="http://schemas.microsoft.com/office/powerpoint/2010/main" val="4639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145" y="2294382"/>
            <a:ext cx="276720" cy="1357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291" y="2319527"/>
            <a:ext cx="180340" cy="1260475"/>
          </a:xfrm>
          <a:custGeom>
            <a:avLst/>
            <a:gdLst/>
            <a:ahLst/>
            <a:cxnLst/>
            <a:rect l="l" t="t" r="r" b="b"/>
            <a:pathLst>
              <a:path w="180340" h="1260475">
                <a:moveTo>
                  <a:pt x="0" y="1260348"/>
                </a:moveTo>
                <a:lnTo>
                  <a:pt x="179832" y="1260348"/>
                </a:lnTo>
                <a:lnTo>
                  <a:pt x="179832" y="0"/>
                </a:lnTo>
                <a:lnTo>
                  <a:pt x="0" y="0"/>
                </a:lnTo>
                <a:lnTo>
                  <a:pt x="0" y="12603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358" y="2294420"/>
            <a:ext cx="1896618" cy="277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3504" y="2319527"/>
            <a:ext cx="1800225" cy="180975"/>
          </a:xfrm>
          <a:custGeom>
            <a:avLst/>
            <a:gdLst/>
            <a:ahLst/>
            <a:cxnLst/>
            <a:rect l="l" t="t" r="r" b="b"/>
            <a:pathLst>
              <a:path w="1800225" h="180975">
                <a:moveTo>
                  <a:pt x="0" y="180594"/>
                </a:moveTo>
                <a:lnTo>
                  <a:pt x="1799844" y="180594"/>
                </a:lnTo>
                <a:lnTo>
                  <a:pt x="1799844" y="0"/>
                </a:lnTo>
                <a:lnTo>
                  <a:pt x="0" y="0"/>
                </a:lnTo>
                <a:lnTo>
                  <a:pt x="0" y="180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98370" y="2474988"/>
            <a:ext cx="276720" cy="276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23516" y="2500122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0" y="179832"/>
                </a:moveTo>
                <a:lnTo>
                  <a:pt x="179831" y="179832"/>
                </a:lnTo>
                <a:lnTo>
                  <a:pt x="179831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05989" y="3194342"/>
            <a:ext cx="276720" cy="277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1135" y="3219450"/>
            <a:ext cx="180340" cy="180975"/>
          </a:xfrm>
          <a:custGeom>
            <a:avLst/>
            <a:gdLst/>
            <a:ahLst/>
            <a:cxnLst/>
            <a:rect l="l" t="t" r="r" b="b"/>
            <a:pathLst>
              <a:path w="180339" h="180975">
                <a:moveTo>
                  <a:pt x="0" y="180594"/>
                </a:moveTo>
                <a:lnTo>
                  <a:pt x="179831" y="180594"/>
                </a:lnTo>
                <a:lnTo>
                  <a:pt x="179831" y="0"/>
                </a:lnTo>
                <a:lnTo>
                  <a:pt x="0" y="0"/>
                </a:lnTo>
                <a:lnTo>
                  <a:pt x="0" y="180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5977" y="3374910"/>
            <a:ext cx="1896618" cy="276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123" y="3400044"/>
            <a:ext cx="1800225" cy="180340"/>
          </a:xfrm>
          <a:custGeom>
            <a:avLst/>
            <a:gdLst/>
            <a:ahLst/>
            <a:cxnLst/>
            <a:rect l="l" t="t" r="r" b="b"/>
            <a:pathLst>
              <a:path w="1800225" h="180339">
                <a:moveTo>
                  <a:pt x="0" y="179832"/>
                </a:moveTo>
                <a:lnTo>
                  <a:pt x="1799844" y="179832"/>
                </a:lnTo>
                <a:lnTo>
                  <a:pt x="1799844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0758" y="2733617"/>
            <a:ext cx="18542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chemeClr val="bg1"/>
                </a:solidFill>
                <a:latin typeface="微軟正黑體"/>
                <a:cs typeface="微軟正黑體"/>
              </a:rPr>
              <a:t>人體研究</a:t>
            </a:r>
            <a:endParaRPr sz="36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24934" y="408393"/>
            <a:ext cx="3388614" cy="10569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46531" y="408393"/>
            <a:ext cx="11216131" cy="677843"/>
          </a:xfrm>
          <a:prstGeom prst="rect">
            <a:avLst/>
          </a:prstGeom>
        </p:spPr>
        <p:txBody>
          <a:bodyPr vert="horz" wrap="square" lIns="0" tIns="125187" rIns="0" bIns="0" rtlCol="0">
            <a:spAutoFit/>
          </a:bodyPr>
          <a:lstStyle/>
          <a:p>
            <a:pPr marL="4236085">
              <a:lnSpc>
                <a:spcPts val="4290"/>
              </a:lnSpc>
            </a:pPr>
            <a:r>
              <a:rPr dirty="0">
                <a:solidFill>
                  <a:schemeClr val="bg1"/>
                </a:solidFill>
              </a:rPr>
              <a:t>研究倫理審查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02353" y="1314326"/>
            <a:ext cx="3987800" cy="349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0"/>
              </a:lnSpc>
            </a:pPr>
            <a:r>
              <a:rPr sz="2400" b="1" dirty="0">
                <a:solidFill>
                  <a:schemeClr val="bg1"/>
                </a:solidFill>
                <a:latin typeface="微軟正黑體"/>
                <a:cs typeface="微軟正黑體"/>
              </a:rPr>
              <a:t>取得或檢附研究倫理相關文件</a:t>
            </a:r>
            <a:endParaRPr sz="24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03960" y="1770138"/>
            <a:ext cx="4417314" cy="276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29105" y="1795272"/>
            <a:ext cx="4320540" cy="180340"/>
          </a:xfrm>
          <a:custGeom>
            <a:avLst/>
            <a:gdLst/>
            <a:ahLst/>
            <a:cxnLst/>
            <a:rect l="l" t="t" r="r" b="b"/>
            <a:pathLst>
              <a:path w="4320540" h="180339">
                <a:moveTo>
                  <a:pt x="0" y="179832"/>
                </a:moveTo>
                <a:lnTo>
                  <a:pt x="4320540" y="179832"/>
                </a:lnTo>
                <a:lnTo>
                  <a:pt x="4320540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3960" y="1949996"/>
            <a:ext cx="276720" cy="277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9105" y="1975104"/>
            <a:ext cx="180340" cy="180975"/>
          </a:xfrm>
          <a:custGeom>
            <a:avLst/>
            <a:gdLst/>
            <a:ahLst/>
            <a:cxnLst/>
            <a:rect l="l" t="t" r="r" b="b"/>
            <a:pathLst>
              <a:path w="180340" h="180975">
                <a:moveTo>
                  <a:pt x="0" y="180594"/>
                </a:moveTo>
                <a:lnTo>
                  <a:pt x="179831" y="180594"/>
                </a:lnTo>
                <a:lnTo>
                  <a:pt x="179831" y="0"/>
                </a:lnTo>
                <a:lnTo>
                  <a:pt x="0" y="0"/>
                </a:lnTo>
                <a:lnTo>
                  <a:pt x="0" y="180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9961" y="3713988"/>
            <a:ext cx="276720" cy="2833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45108" y="3739134"/>
            <a:ext cx="180340" cy="2736850"/>
          </a:xfrm>
          <a:custGeom>
            <a:avLst/>
            <a:gdLst/>
            <a:ahLst/>
            <a:cxnLst/>
            <a:rect l="l" t="t" r="r" b="b"/>
            <a:pathLst>
              <a:path w="180340" h="2736850">
                <a:moveTo>
                  <a:pt x="0" y="2736342"/>
                </a:moveTo>
                <a:lnTo>
                  <a:pt x="179831" y="2736342"/>
                </a:lnTo>
                <a:lnTo>
                  <a:pt x="179831" y="0"/>
                </a:lnTo>
                <a:lnTo>
                  <a:pt x="0" y="0"/>
                </a:lnTo>
                <a:lnTo>
                  <a:pt x="0" y="2736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9961" y="6450317"/>
            <a:ext cx="4416552" cy="276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5108" y="6475476"/>
            <a:ext cx="4319905" cy="180340"/>
          </a:xfrm>
          <a:custGeom>
            <a:avLst/>
            <a:gdLst/>
            <a:ahLst/>
            <a:cxnLst/>
            <a:rect l="l" t="t" r="r" b="b"/>
            <a:pathLst>
              <a:path w="4319905" h="180340">
                <a:moveTo>
                  <a:pt x="0" y="179832"/>
                </a:moveTo>
                <a:lnTo>
                  <a:pt x="4319778" y="179832"/>
                </a:lnTo>
                <a:lnTo>
                  <a:pt x="4319778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24500" y="1770126"/>
            <a:ext cx="276720" cy="49568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49646" y="1795272"/>
            <a:ext cx="180340" cy="4860290"/>
          </a:xfrm>
          <a:custGeom>
            <a:avLst/>
            <a:gdLst/>
            <a:ahLst/>
            <a:cxnLst/>
            <a:rect l="l" t="t" r="r" b="b"/>
            <a:pathLst>
              <a:path w="180339" h="4860290">
                <a:moveTo>
                  <a:pt x="0" y="4860036"/>
                </a:moveTo>
                <a:lnTo>
                  <a:pt x="179832" y="4860036"/>
                </a:lnTo>
                <a:lnTo>
                  <a:pt x="179832" y="0"/>
                </a:lnTo>
                <a:lnTo>
                  <a:pt x="0" y="0"/>
                </a:lnTo>
                <a:lnTo>
                  <a:pt x="0" y="4860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36338" y="2949448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142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37942" y="2705875"/>
            <a:ext cx="2369185" cy="25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Wingdings"/>
                <a:cs typeface="Wingdings"/>
              </a:rPr>
              <a:t></a:t>
            </a:r>
            <a:r>
              <a:rPr sz="1800" spc="190" dirty="0">
                <a:latin typeface="Times New Roman"/>
                <a:cs typeface="Times New Roman"/>
              </a:rPr>
              <a:t> </a:t>
            </a:r>
            <a:r>
              <a:rPr sz="1800" u="heavy" spc="-450" dirty="0">
                <a:latin typeface="Times New Roman"/>
                <a:cs typeface="Times New Roman"/>
              </a:rPr>
              <a:t> </a:t>
            </a:r>
            <a:r>
              <a:rPr sz="1800" b="1" u="heavy" dirty="0">
                <a:latin typeface="微軟正黑體"/>
                <a:cs typeface="微軟正黑體"/>
              </a:rPr>
              <a:t>研</a:t>
            </a:r>
            <a:r>
              <a:rPr sz="1800" b="1" dirty="0">
                <a:latin typeface="微軟正黑體"/>
                <a:cs typeface="微軟正黑體"/>
              </a:rPr>
              <a:t>究計畫中涉及</a:t>
            </a:r>
            <a:r>
              <a:rPr sz="1800" b="1" dirty="0">
                <a:solidFill>
                  <a:srgbClr val="FF0000"/>
                </a:solidFill>
                <a:latin typeface="微軟正黑體"/>
                <a:cs typeface="微軟正黑體"/>
              </a:rPr>
              <a:t>人體</a:t>
            </a:r>
            <a:endParaRPr sz="1800" dirty="0">
              <a:latin typeface="微軟正黑體"/>
              <a:cs typeface="微軟正黑體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93338" y="5879147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142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36338" y="5879147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142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837942" y="2980470"/>
            <a:ext cx="2369185" cy="2909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微軟正黑體"/>
                <a:cs typeface="微軟正黑體"/>
              </a:rPr>
              <a:t>研究法第四條</a:t>
            </a:r>
            <a:r>
              <a:rPr sz="1800" b="1" dirty="0">
                <a:latin typeface="微軟正黑體"/>
                <a:cs typeface="微軟正黑體"/>
              </a:rPr>
              <a:t>者，從 事取得、調查、分 析、運用人體檢體或 個人之生物行為、生 理、心理、遺傳、醫 學等有關資訊之研 究。</a:t>
            </a:r>
            <a:endParaRPr sz="1800" dirty="0">
              <a:latin typeface="微軟正黑體"/>
              <a:cs typeface="微軟正黑體"/>
            </a:endParaRPr>
          </a:p>
          <a:p>
            <a:pPr marL="298450" indent="-285750">
              <a:lnSpc>
                <a:spcPts val="1470"/>
              </a:lnSpc>
            </a:pPr>
            <a:r>
              <a:rPr sz="1800" dirty="0">
                <a:latin typeface="Wingdings"/>
                <a:cs typeface="Wingdings"/>
              </a:rPr>
              <a:t></a:t>
            </a:r>
            <a:r>
              <a:rPr sz="1800" spc="19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微軟正黑體"/>
                <a:cs typeface="微軟正黑體"/>
              </a:rPr>
              <a:t>獲核定通過之計畫經</a:t>
            </a:r>
            <a:endParaRPr sz="1800" dirty="0">
              <a:latin typeface="微軟正黑體"/>
              <a:cs typeface="微軟正黑體"/>
            </a:endParaRPr>
          </a:p>
          <a:p>
            <a:pPr marL="298450" marR="5080" algn="just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審查應送合格之研究 倫理審查單位審查， 應於</a:t>
            </a:r>
            <a:r>
              <a:rPr sz="1800" b="1" dirty="0">
                <a:solidFill>
                  <a:srgbClr val="FF0000"/>
                </a:solidFill>
                <a:latin typeface="微軟正黑體"/>
                <a:cs typeface="微軟正黑體"/>
              </a:rPr>
              <a:t>計畫執行前</a:t>
            </a:r>
            <a:r>
              <a:rPr sz="1800" b="1" dirty="0">
                <a:latin typeface="微軟正黑體"/>
                <a:cs typeface="微軟正黑體"/>
              </a:rPr>
              <a:t>檢附</a:t>
            </a:r>
            <a:endParaRPr sz="1800" dirty="0">
              <a:latin typeface="微軟正黑體"/>
              <a:cs typeface="微軟正黑體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36138" y="615346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142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123692" y="5910360"/>
            <a:ext cx="18542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審查通過之核准文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36138" y="6427787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4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20967" y="2294382"/>
            <a:ext cx="277456" cy="13571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46114" y="2319527"/>
            <a:ext cx="180975" cy="1260475"/>
          </a:xfrm>
          <a:custGeom>
            <a:avLst/>
            <a:gdLst/>
            <a:ahLst/>
            <a:cxnLst/>
            <a:rect l="l" t="t" r="r" b="b"/>
            <a:pathLst>
              <a:path w="180975" h="1260475">
                <a:moveTo>
                  <a:pt x="0" y="1260348"/>
                </a:moveTo>
                <a:lnTo>
                  <a:pt x="180594" y="1260348"/>
                </a:lnTo>
                <a:lnTo>
                  <a:pt x="180594" y="0"/>
                </a:lnTo>
                <a:lnTo>
                  <a:pt x="0" y="0"/>
                </a:lnTo>
                <a:lnTo>
                  <a:pt x="0" y="12603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93941" y="2294420"/>
            <a:ext cx="1896617" cy="277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19088" y="2319527"/>
            <a:ext cx="1800225" cy="180975"/>
          </a:xfrm>
          <a:custGeom>
            <a:avLst/>
            <a:gdLst/>
            <a:ahLst/>
            <a:cxnLst/>
            <a:rect l="l" t="t" r="r" b="b"/>
            <a:pathLst>
              <a:path w="1800225" h="180975">
                <a:moveTo>
                  <a:pt x="0" y="180594"/>
                </a:moveTo>
                <a:lnTo>
                  <a:pt x="1799843" y="180594"/>
                </a:lnTo>
                <a:lnTo>
                  <a:pt x="1799843" y="0"/>
                </a:lnTo>
                <a:lnTo>
                  <a:pt x="0" y="0"/>
                </a:lnTo>
                <a:lnTo>
                  <a:pt x="0" y="180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13192" y="2474988"/>
            <a:ext cx="277456" cy="2767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38338" y="2500122"/>
            <a:ext cx="180975" cy="180340"/>
          </a:xfrm>
          <a:custGeom>
            <a:avLst/>
            <a:gdLst/>
            <a:ahLst/>
            <a:cxnLst/>
            <a:rect l="l" t="t" r="r" b="b"/>
            <a:pathLst>
              <a:path w="180975" h="180339">
                <a:moveTo>
                  <a:pt x="0" y="179832"/>
                </a:moveTo>
                <a:lnTo>
                  <a:pt x="180594" y="179832"/>
                </a:lnTo>
                <a:lnTo>
                  <a:pt x="180594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21573" y="3194342"/>
            <a:ext cx="276720" cy="277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46719" y="3219450"/>
            <a:ext cx="180340" cy="180975"/>
          </a:xfrm>
          <a:custGeom>
            <a:avLst/>
            <a:gdLst/>
            <a:ahLst/>
            <a:cxnLst/>
            <a:rect l="l" t="t" r="r" b="b"/>
            <a:pathLst>
              <a:path w="180340" h="180975">
                <a:moveTo>
                  <a:pt x="0" y="180594"/>
                </a:moveTo>
                <a:lnTo>
                  <a:pt x="179831" y="180594"/>
                </a:lnTo>
                <a:lnTo>
                  <a:pt x="179831" y="0"/>
                </a:lnTo>
                <a:lnTo>
                  <a:pt x="0" y="0"/>
                </a:lnTo>
                <a:lnTo>
                  <a:pt x="0" y="180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01561" y="3374910"/>
            <a:ext cx="1896617" cy="276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26708" y="3400044"/>
            <a:ext cx="1800225" cy="180340"/>
          </a:xfrm>
          <a:custGeom>
            <a:avLst/>
            <a:gdLst/>
            <a:ahLst/>
            <a:cxnLst/>
            <a:rect l="l" t="t" r="r" b="b"/>
            <a:pathLst>
              <a:path w="1800225" h="180339">
                <a:moveTo>
                  <a:pt x="0" y="179832"/>
                </a:moveTo>
                <a:lnTo>
                  <a:pt x="1799843" y="179832"/>
                </a:lnTo>
                <a:lnTo>
                  <a:pt x="1799843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545580" y="2733617"/>
            <a:ext cx="2311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chemeClr val="bg1"/>
                </a:solidFill>
                <a:latin typeface="微軟正黑體"/>
                <a:cs typeface="微軟正黑體"/>
              </a:rPr>
              <a:t>非人體研究</a:t>
            </a:r>
            <a:endParaRPr sz="36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019543" y="1770138"/>
            <a:ext cx="4416552" cy="276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44690" y="1795272"/>
            <a:ext cx="4319905" cy="180340"/>
          </a:xfrm>
          <a:custGeom>
            <a:avLst/>
            <a:gdLst/>
            <a:ahLst/>
            <a:cxnLst/>
            <a:rect l="l" t="t" r="r" b="b"/>
            <a:pathLst>
              <a:path w="4319905" h="180339">
                <a:moveTo>
                  <a:pt x="0" y="179832"/>
                </a:moveTo>
                <a:lnTo>
                  <a:pt x="4319778" y="179832"/>
                </a:lnTo>
                <a:lnTo>
                  <a:pt x="4319778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19543" y="1949996"/>
            <a:ext cx="276720" cy="277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44690" y="1975104"/>
            <a:ext cx="180340" cy="180975"/>
          </a:xfrm>
          <a:custGeom>
            <a:avLst/>
            <a:gdLst/>
            <a:ahLst/>
            <a:cxnLst/>
            <a:rect l="l" t="t" r="r" b="b"/>
            <a:pathLst>
              <a:path w="180340" h="180975">
                <a:moveTo>
                  <a:pt x="0" y="180594"/>
                </a:moveTo>
                <a:lnTo>
                  <a:pt x="179831" y="180594"/>
                </a:lnTo>
                <a:lnTo>
                  <a:pt x="179831" y="0"/>
                </a:lnTo>
                <a:lnTo>
                  <a:pt x="0" y="0"/>
                </a:lnTo>
                <a:lnTo>
                  <a:pt x="0" y="1805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34783" y="3713988"/>
            <a:ext cx="276720" cy="2833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59930" y="3739134"/>
            <a:ext cx="180340" cy="2736850"/>
          </a:xfrm>
          <a:custGeom>
            <a:avLst/>
            <a:gdLst/>
            <a:ahLst/>
            <a:cxnLst/>
            <a:rect l="l" t="t" r="r" b="b"/>
            <a:pathLst>
              <a:path w="180340" h="2736850">
                <a:moveTo>
                  <a:pt x="0" y="2736342"/>
                </a:moveTo>
                <a:lnTo>
                  <a:pt x="179831" y="2736342"/>
                </a:lnTo>
                <a:lnTo>
                  <a:pt x="179831" y="0"/>
                </a:lnTo>
                <a:lnTo>
                  <a:pt x="0" y="0"/>
                </a:lnTo>
                <a:lnTo>
                  <a:pt x="0" y="2736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34783" y="6450317"/>
            <a:ext cx="4416552" cy="276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059930" y="6475476"/>
            <a:ext cx="4319905" cy="180340"/>
          </a:xfrm>
          <a:custGeom>
            <a:avLst/>
            <a:gdLst/>
            <a:ahLst/>
            <a:cxnLst/>
            <a:rect l="l" t="t" r="r" b="b"/>
            <a:pathLst>
              <a:path w="4319905" h="180340">
                <a:moveTo>
                  <a:pt x="0" y="179832"/>
                </a:moveTo>
                <a:lnTo>
                  <a:pt x="4319778" y="179832"/>
                </a:lnTo>
                <a:lnTo>
                  <a:pt x="4319778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339321" y="1770126"/>
            <a:ext cx="276720" cy="49568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364468" y="1795272"/>
            <a:ext cx="180340" cy="4860290"/>
          </a:xfrm>
          <a:custGeom>
            <a:avLst/>
            <a:gdLst/>
            <a:ahLst/>
            <a:cxnLst/>
            <a:rect l="l" t="t" r="r" b="b"/>
            <a:pathLst>
              <a:path w="180340" h="4860290">
                <a:moveTo>
                  <a:pt x="0" y="4860036"/>
                </a:moveTo>
                <a:lnTo>
                  <a:pt x="179831" y="4860036"/>
                </a:lnTo>
                <a:lnTo>
                  <a:pt x="179831" y="0"/>
                </a:lnTo>
                <a:lnTo>
                  <a:pt x="0" y="0"/>
                </a:lnTo>
                <a:lnTo>
                  <a:pt x="0" y="4860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787890" y="5519420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1422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30890" y="5519420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42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032747" y="2389645"/>
            <a:ext cx="2140585" cy="3141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 algn="just">
              <a:lnSpc>
                <a:spcPct val="100000"/>
              </a:lnSpc>
            </a:pPr>
            <a:r>
              <a:rPr sz="1800" dirty="0">
                <a:latin typeface="Wingdings"/>
                <a:cs typeface="Wingdings"/>
              </a:rPr>
              <a:t></a:t>
            </a:r>
            <a:r>
              <a:rPr sz="1800" spc="19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微軟正黑體"/>
                <a:cs typeface="微軟正黑體"/>
              </a:rPr>
              <a:t>研究計畫涉及以個 人或群體為對象， 使用介入、互動之 方法、或使用可資 識別特定當事人之 資料，而進行與該 個人或群體有關之 系統性調查或專業 學科之知識性探索 活動者。</a:t>
            </a:r>
            <a:endParaRPr sz="1800" dirty="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800" dirty="0">
                <a:latin typeface="Wingdings"/>
                <a:cs typeface="Wingdings"/>
              </a:rPr>
              <a:t></a:t>
            </a:r>
            <a:r>
              <a:rPr sz="1800" spc="19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微軟正黑體"/>
                <a:cs typeface="微軟正黑體"/>
              </a:rPr>
              <a:t>應於</a:t>
            </a:r>
            <a:r>
              <a:rPr sz="1800" b="1" dirty="0">
                <a:solidFill>
                  <a:srgbClr val="FF0000"/>
                </a:solidFill>
                <a:latin typeface="微軟正黑體"/>
                <a:cs typeface="微軟正黑體"/>
              </a:rPr>
              <a:t>計畫執行前</a:t>
            </a:r>
            <a:r>
              <a:rPr sz="1800" b="1" dirty="0">
                <a:latin typeface="微軟正黑體"/>
                <a:cs typeface="微軟正黑體"/>
              </a:rPr>
              <a:t>檢</a:t>
            </a:r>
            <a:endParaRPr sz="1800" dirty="0">
              <a:latin typeface="微軟正黑體"/>
              <a:cs typeface="微軟正黑體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330690" y="5793778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142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9318497" y="5550696"/>
            <a:ext cx="18542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附對於研究參與者</a:t>
            </a:r>
            <a:endParaRPr sz="1800" dirty="0">
              <a:latin typeface="微軟正黑體"/>
              <a:cs typeface="微軟正黑體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317990" y="6099336"/>
            <a:ext cx="2084070" cy="25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heavy" spc="-450" dirty="0">
                <a:latin typeface="Times New Roman"/>
                <a:cs typeface="Times New Roman"/>
              </a:rPr>
              <a:t> </a:t>
            </a:r>
            <a:r>
              <a:rPr sz="1800" b="1" u="heavy" dirty="0">
                <a:latin typeface="微軟正黑體"/>
                <a:cs typeface="微軟正黑體"/>
              </a:rPr>
              <a:t>意內容之相關文件</a:t>
            </a:r>
            <a:r>
              <a:rPr sz="1800" u="heavy" spc="-4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微軟正黑體"/>
                <a:cs typeface="微軟正黑體"/>
              </a:rPr>
              <a:t>。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5" dirty="0"/>
              <a:t>32</a:t>
            </a:fld>
            <a:endParaRPr spc="-15" dirty="0"/>
          </a:p>
        </p:txBody>
      </p:sp>
      <p:sp>
        <p:nvSpPr>
          <p:cNvPr id="63" name="object 63"/>
          <p:cNvSpPr txBox="1"/>
          <p:nvPr/>
        </p:nvSpPr>
        <p:spPr>
          <a:xfrm>
            <a:off x="3123692" y="6184680"/>
            <a:ext cx="4826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微軟正黑體"/>
                <a:cs typeface="微軟正黑體"/>
              </a:rPr>
              <a:t>件。</a:t>
            </a:r>
            <a:endParaRPr sz="1800" dirty="0">
              <a:latin typeface="微軟正黑體"/>
              <a:cs typeface="微軟正黑體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317990" y="5825016"/>
            <a:ext cx="1908175" cy="25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heavy" spc="-450" dirty="0">
                <a:latin typeface="Times New Roman"/>
                <a:cs typeface="Times New Roman"/>
              </a:rPr>
              <a:t> </a:t>
            </a:r>
            <a:r>
              <a:rPr sz="1800" b="1" u="heavy" dirty="0">
                <a:latin typeface="微軟正黑體"/>
                <a:cs typeface="微軟正黑體"/>
              </a:rPr>
              <a:t>招募方式及告知同</a:t>
            </a:r>
            <a:r>
              <a:rPr sz="1800" u="heavy" spc="-30" dirty="0">
                <a:latin typeface="Times New Roman"/>
                <a:cs typeface="Times New Roman"/>
              </a:rPr>
              <a:t> 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4" name="圖片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" y="1795272"/>
            <a:ext cx="12192000" cy="5042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11581638" y="6100355"/>
            <a:ext cx="348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endParaRPr spc="-15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8C1C6C1-AA89-4CE9-AF52-75737557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73" y="533400"/>
            <a:ext cx="5105400" cy="60579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C55A967-1A39-4B16-BB0A-B1D84301B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533400"/>
            <a:ext cx="5188527" cy="61717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181C91-BB3C-46B9-9A54-53593CE84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1" y="174392"/>
            <a:ext cx="1395093" cy="8924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43D64BF-37CD-4590-AAD7-2468A09E5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010" y="38100"/>
            <a:ext cx="202490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600" y="2209800"/>
            <a:ext cx="3684270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報告完畢</a:t>
            </a:r>
            <a:endParaRPr lang="en-US" altLang="zh-TW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cs typeface="微軟正黑體"/>
            </a:endParaRPr>
          </a:p>
          <a:p>
            <a:pPr marL="12700"/>
            <a:r>
              <a:rPr lang="zh-TW" alt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謝謝大家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11581638" y="6100355"/>
            <a:ext cx="348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endParaRPr spc="-15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7D1B6C-45D4-48ED-B6A4-AEA4A1162984}"/>
              </a:ext>
            </a:extLst>
          </p:cNvPr>
          <p:cNvSpPr/>
          <p:nvPr/>
        </p:nvSpPr>
        <p:spPr>
          <a:xfrm>
            <a:off x="889635" y="5257800"/>
            <a:ext cx="9982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徵件日期：</a:t>
            </a:r>
            <a:r>
              <a:rPr lang="en-US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112/11/21-112/12/12</a:t>
            </a:r>
            <a:endParaRPr lang="zh-TW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3307" y="0"/>
            <a:ext cx="2488691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2600" y="2511156"/>
            <a:ext cx="661417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zh-TW" altLang="en-US" sz="6000" b="1" dirty="0">
                <a:solidFill>
                  <a:schemeClr val="bg1"/>
                </a:solidFill>
                <a:latin typeface="微軟正黑體"/>
                <a:cs typeface="微軟正黑體"/>
              </a:rPr>
              <a:t>計畫概述</a:t>
            </a:r>
            <a:endParaRPr sz="60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1718" y="3770376"/>
            <a:ext cx="6756400" cy="127000"/>
          </a:xfrm>
          <a:custGeom>
            <a:avLst/>
            <a:gdLst/>
            <a:ahLst/>
            <a:cxnLst/>
            <a:rect l="l" t="t" r="r" b="b"/>
            <a:pathLst>
              <a:path w="6756400" h="127000">
                <a:moveTo>
                  <a:pt x="0" y="126492"/>
                </a:moveTo>
                <a:lnTo>
                  <a:pt x="6756400" y="126492"/>
                </a:lnTo>
                <a:lnTo>
                  <a:pt x="6756400" y="0"/>
                </a:lnTo>
                <a:lnTo>
                  <a:pt x="0" y="0"/>
                </a:lnTo>
                <a:lnTo>
                  <a:pt x="0" y="126492"/>
                </a:lnTo>
                <a:close/>
              </a:path>
            </a:pathLst>
          </a:custGeom>
          <a:solidFill>
            <a:srgbClr val="A5DA8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3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85010" y="1950694"/>
            <a:ext cx="6085332" cy="977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7201" y="1962911"/>
            <a:ext cx="6014720" cy="906780"/>
          </a:xfrm>
          <a:custGeom>
            <a:avLst/>
            <a:gdLst/>
            <a:ahLst/>
            <a:cxnLst/>
            <a:rect l="l" t="t" r="r" b="b"/>
            <a:pathLst>
              <a:path w="6014720" h="906780">
                <a:moveTo>
                  <a:pt x="0" y="906780"/>
                </a:moveTo>
                <a:lnTo>
                  <a:pt x="6014465" y="906780"/>
                </a:lnTo>
                <a:lnTo>
                  <a:pt x="6014465" y="0"/>
                </a:lnTo>
                <a:lnTo>
                  <a:pt x="0" y="0"/>
                </a:lnTo>
                <a:lnTo>
                  <a:pt x="0" y="906780"/>
                </a:lnTo>
                <a:close/>
              </a:path>
            </a:pathLst>
          </a:custGeom>
          <a:solidFill>
            <a:srgbClr val="EB7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4846" y="1854657"/>
            <a:ext cx="697763" cy="1205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3238" y="1943100"/>
            <a:ext cx="474345" cy="971550"/>
          </a:xfrm>
          <a:custGeom>
            <a:avLst/>
            <a:gdLst/>
            <a:ahLst/>
            <a:cxnLst/>
            <a:rect l="l" t="t" r="r" b="b"/>
            <a:pathLst>
              <a:path w="474344" h="971550">
                <a:moveTo>
                  <a:pt x="473963" y="239902"/>
                </a:moveTo>
                <a:lnTo>
                  <a:pt x="202056" y="239902"/>
                </a:lnTo>
                <a:lnTo>
                  <a:pt x="202056" y="971550"/>
                </a:lnTo>
                <a:lnTo>
                  <a:pt x="473963" y="971550"/>
                </a:lnTo>
                <a:lnTo>
                  <a:pt x="473963" y="239902"/>
                </a:lnTo>
                <a:close/>
              </a:path>
              <a:path w="474344" h="971550">
                <a:moveTo>
                  <a:pt x="473963" y="0"/>
                </a:moveTo>
                <a:lnTo>
                  <a:pt x="301751" y="0"/>
                </a:lnTo>
                <a:lnTo>
                  <a:pt x="286512" y="19685"/>
                </a:lnTo>
                <a:lnTo>
                  <a:pt x="244279" y="72238"/>
                </a:lnTo>
                <a:lnTo>
                  <a:pt x="205742" y="103045"/>
                </a:lnTo>
                <a:lnTo>
                  <a:pt x="161776" y="128315"/>
                </a:lnTo>
                <a:lnTo>
                  <a:pt x="125240" y="143645"/>
                </a:lnTo>
                <a:lnTo>
                  <a:pt x="0" y="170814"/>
                </a:lnTo>
                <a:lnTo>
                  <a:pt x="0" y="298958"/>
                </a:lnTo>
                <a:lnTo>
                  <a:pt x="44450" y="290702"/>
                </a:lnTo>
                <a:lnTo>
                  <a:pt x="107088" y="277935"/>
                </a:lnTo>
                <a:lnTo>
                  <a:pt x="153805" y="261279"/>
                </a:lnTo>
                <a:lnTo>
                  <a:pt x="189857" y="245685"/>
                </a:lnTo>
                <a:lnTo>
                  <a:pt x="202056" y="239902"/>
                </a:lnTo>
                <a:lnTo>
                  <a:pt x="473963" y="239902"/>
                </a:lnTo>
                <a:lnTo>
                  <a:pt x="473963" y="0"/>
                </a:lnTo>
                <a:close/>
              </a:path>
            </a:pathLst>
          </a:custGeom>
          <a:solidFill>
            <a:srgbClr val="854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12135" y="3129508"/>
            <a:ext cx="6324600" cy="9776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24327" y="3141726"/>
            <a:ext cx="6254115" cy="906780"/>
          </a:xfrm>
          <a:custGeom>
            <a:avLst/>
            <a:gdLst/>
            <a:ahLst/>
            <a:cxnLst/>
            <a:rect l="l" t="t" r="r" b="b"/>
            <a:pathLst>
              <a:path w="6254115" h="906779">
                <a:moveTo>
                  <a:pt x="6253733" y="0"/>
                </a:moveTo>
                <a:lnTo>
                  <a:pt x="254635" y="0"/>
                </a:lnTo>
                <a:lnTo>
                  <a:pt x="277940" y="9514"/>
                </a:lnTo>
                <a:lnTo>
                  <a:pt x="288651" y="15252"/>
                </a:lnTo>
                <a:lnTo>
                  <a:pt x="331615" y="43704"/>
                </a:lnTo>
                <a:lnTo>
                  <a:pt x="362765" y="71718"/>
                </a:lnTo>
                <a:lnTo>
                  <a:pt x="387878" y="102315"/>
                </a:lnTo>
                <a:lnTo>
                  <a:pt x="406958" y="135494"/>
                </a:lnTo>
                <a:lnTo>
                  <a:pt x="423019" y="183752"/>
                </a:lnTo>
                <a:lnTo>
                  <a:pt x="428036" y="222958"/>
                </a:lnTo>
                <a:lnTo>
                  <a:pt x="428371" y="236600"/>
                </a:lnTo>
                <a:lnTo>
                  <a:pt x="427878" y="250244"/>
                </a:lnTo>
                <a:lnTo>
                  <a:pt x="420490" y="291906"/>
                </a:lnTo>
                <a:lnTo>
                  <a:pt x="404235" y="334666"/>
                </a:lnTo>
                <a:lnTo>
                  <a:pt x="379110" y="378523"/>
                </a:lnTo>
                <a:lnTo>
                  <a:pt x="345113" y="423477"/>
                </a:lnTo>
                <a:lnTo>
                  <a:pt x="317517" y="454056"/>
                </a:lnTo>
                <a:lnTo>
                  <a:pt x="285977" y="485123"/>
                </a:lnTo>
                <a:lnTo>
                  <a:pt x="250490" y="516677"/>
                </a:lnTo>
                <a:lnTo>
                  <a:pt x="143002" y="603757"/>
                </a:lnTo>
                <a:lnTo>
                  <a:pt x="43573" y="687188"/>
                </a:lnTo>
                <a:lnTo>
                  <a:pt x="36829" y="692337"/>
                </a:lnTo>
                <a:lnTo>
                  <a:pt x="27330" y="699241"/>
                </a:lnTo>
                <a:lnTo>
                  <a:pt x="15059" y="707899"/>
                </a:lnTo>
                <a:lnTo>
                  <a:pt x="0" y="718312"/>
                </a:lnTo>
                <a:lnTo>
                  <a:pt x="420497" y="718312"/>
                </a:lnTo>
                <a:lnTo>
                  <a:pt x="420497" y="906780"/>
                </a:lnTo>
                <a:lnTo>
                  <a:pt x="6253733" y="906780"/>
                </a:lnTo>
                <a:lnTo>
                  <a:pt x="625373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1898" y="3019018"/>
            <a:ext cx="961872" cy="12201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20289" y="3107435"/>
            <a:ext cx="732790" cy="986155"/>
          </a:xfrm>
          <a:custGeom>
            <a:avLst/>
            <a:gdLst/>
            <a:ahLst/>
            <a:cxnLst/>
            <a:rect l="l" t="t" r="r" b="b"/>
            <a:pathLst>
              <a:path w="732789" h="986154">
                <a:moveTo>
                  <a:pt x="645785" y="87647"/>
                </a:moveTo>
                <a:lnTo>
                  <a:pt x="332326" y="87647"/>
                </a:lnTo>
                <a:lnTo>
                  <a:pt x="347200" y="88788"/>
                </a:lnTo>
                <a:lnTo>
                  <a:pt x="361171" y="91066"/>
                </a:lnTo>
                <a:lnTo>
                  <a:pt x="397672" y="104723"/>
                </a:lnTo>
                <a:lnTo>
                  <a:pt x="433712" y="138855"/>
                </a:lnTo>
                <a:lnTo>
                  <a:pt x="451302" y="176492"/>
                </a:lnTo>
                <a:lnTo>
                  <a:pt x="460733" y="224192"/>
                </a:lnTo>
                <a:lnTo>
                  <a:pt x="462534" y="261747"/>
                </a:lnTo>
                <a:lnTo>
                  <a:pt x="461888" y="275142"/>
                </a:lnTo>
                <a:lnTo>
                  <a:pt x="452201" y="318792"/>
                </a:lnTo>
                <a:lnTo>
                  <a:pt x="430890" y="367644"/>
                </a:lnTo>
                <a:lnTo>
                  <a:pt x="410224" y="403104"/>
                </a:lnTo>
                <a:lnTo>
                  <a:pt x="384392" y="440881"/>
                </a:lnTo>
                <a:lnTo>
                  <a:pt x="353394" y="480974"/>
                </a:lnTo>
                <a:lnTo>
                  <a:pt x="317230" y="523386"/>
                </a:lnTo>
                <a:lnTo>
                  <a:pt x="275899" y="568119"/>
                </a:lnTo>
                <a:lnTo>
                  <a:pt x="229402" y="615173"/>
                </a:lnTo>
                <a:lnTo>
                  <a:pt x="204216" y="639571"/>
                </a:lnTo>
                <a:lnTo>
                  <a:pt x="113411" y="729614"/>
                </a:lnTo>
                <a:lnTo>
                  <a:pt x="68369" y="775400"/>
                </a:lnTo>
                <a:lnTo>
                  <a:pt x="33290" y="812476"/>
                </a:lnTo>
                <a:lnTo>
                  <a:pt x="0" y="848740"/>
                </a:lnTo>
                <a:lnTo>
                  <a:pt x="0" y="986027"/>
                </a:lnTo>
                <a:lnTo>
                  <a:pt x="724408" y="986027"/>
                </a:lnTo>
                <a:lnTo>
                  <a:pt x="724408" y="752728"/>
                </a:lnTo>
                <a:lnTo>
                  <a:pt x="310449" y="748210"/>
                </a:lnTo>
                <a:lnTo>
                  <a:pt x="324345" y="738506"/>
                </a:lnTo>
                <a:lnTo>
                  <a:pt x="335477" y="730564"/>
                </a:lnTo>
                <a:lnTo>
                  <a:pt x="343826" y="724383"/>
                </a:lnTo>
                <a:lnTo>
                  <a:pt x="349377" y="719963"/>
                </a:lnTo>
                <a:lnTo>
                  <a:pt x="446913" y="638175"/>
                </a:lnTo>
                <a:lnTo>
                  <a:pt x="535178" y="567055"/>
                </a:lnTo>
                <a:lnTo>
                  <a:pt x="572638" y="535259"/>
                </a:lnTo>
                <a:lnTo>
                  <a:pt x="606151" y="503949"/>
                </a:lnTo>
                <a:lnTo>
                  <a:pt x="635719" y="473115"/>
                </a:lnTo>
                <a:lnTo>
                  <a:pt x="661342" y="442749"/>
                </a:lnTo>
                <a:lnTo>
                  <a:pt x="692382" y="398057"/>
                </a:lnTo>
                <a:lnTo>
                  <a:pt x="714549" y="354364"/>
                </a:lnTo>
                <a:lnTo>
                  <a:pt x="727848" y="311639"/>
                </a:lnTo>
                <a:lnTo>
                  <a:pt x="732279" y="269851"/>
                </a:lnTo>
                <a:lnTo>
                  <a:pt x="731919" y="256880"/>
                </a:lnTo>
                <a:lnTo>
                  <a:pt x="724192" y="207431"/>
                </a:lnTo>
                <a:lnTo>
                  <a:pt x="705929" y="161541"/>
                </a:lnTo>
                <a:lnTo>
                  <a:pt x="684933" y="129184"/>
                </a:lnTo>
                <a:lnTo>
                  <a:pt x="657382" y="98381"/>
                </a:lnTo>
                <a:lnTo>
                  <a:pt x="646695" y="88426"/>
                </a:lnTo>
                <a:lnTo>
                  <a:pt x="645785" y="87647"/>
                </a:lnTo>
                <a:close/>
              </a:path>
              <a:path w="732789" h="986154">
                <a:moveTo>
                  <a:pt x="378587" y="0"/>
                </a:moveTo>
                <a:lnTo>
                  <a:pt x="327702" y="1533"/>
                </a:lnTo>
                <a:lnTo>
                  <a:pt x="288868" y="5081"/>
                </a:lnTo>
                <a:lnTo>
                  <a:pt x="241044" y="13043"/>
                </a:lnTo>
                <a:lnTo>
                  <a:pt x="156083" y="41528"/>
                </a:lnTo>
                <a:lnTo>
                  <a:pt x="113411" y="68325"/>
                </a:lnTo>
                <a:lnTo>
                  <a:pt x="76453" y="100989"/>
                </a:lnTo>
                <a:lnTo>
                  <a:pt x="48908" y="140301"/>
                </a:lnTo>
                <a:lnTo>
                  <a:pt x="29233" y="186499"/>
                </a:lnTo>
                <a:lnTo>
                  <a:pt x="19648" y="225848"/>
                </a:lnTo>
                <a:lnTo>
                  <a:pt x="14501" y="269368"/>
                </a:lnTo>
                <a:lnTo>
                  <a:pt x="13537" y="300761"/>
                </a:lnTo>
                <a:lnTo>
                  <a:pt x="14035" y="310998"/>
                </a:lnTo>
                <a:lnTo>
                  <a:pt x="20701" y="359110"/>
                </a:lnTo>
                <a:lnTo>
                  <a:pt x="30607" y="402716"/>
                </a:lnTo>
                <a:lnTo>
                  <a:pt x="113411" y="422275"/>
                </a:lnTo>
                <a:lnTo>
                  <a:pt x="179855" y="435022"/>
                </a:lnTo>
                <a:lnTo>
                  <a:pt x="175808" y="419327"/>
                </a:lnTo>
                <a:lnTo>
                  <a:pt x="172149" y="404285"/>
                </a:lnTo>
                <a:lnTo>
                  <a:pt x="163496" y="363068"/>
                </a:lnTo>
                <a:lnTo>
                  <a:pt x="157356" y="317168"/>
                </a:lnTo>
                <a:lnTo>
                  <a:pt x="156600" y="297607"/>
                </a:lnTo>
                <a:lnTo>
                  <a:pt x="157012" y="277544"/>
                </a:lnTo>
                <a:lnTo>
                  <a:pt x="163373" y="222282"/>
                </a:lnTo>
                <a:lnTo>
                  <a:pt x="177548" y="176401"/>
                </a:lnTo>
                <a:lnTo>
                  <a:pt x="199560" y="140178"/>
                </a:lnTo>
                <a:lnTo>
                  <a:pt x="229698" y="113347"/>
                </a:lnTo>
                <a:lnTo>
                  <a:pt x="268074" y="96003"/>
                </a:lnTo>
                <a:lnTo>
                  <a:pt x="314843" y="88153"/>
                </a:lnTo>
                <a:lnTo>
                  <a:pt x="332326" y="87647"/>
                </a:lnTo>
                <a:lnTo>
                  <a:pt x="645785" y="87647"/>
                </a:lnTo>
                <a:lnTo>
                  <a:pt x="635240" y="78615"/>
                </a:lnTo>
                <a:lnTo>
                  <a:pt x="601750" y="55098"/>
                </a:lnTo>
                <a:lnTo>
                  <a:pt x="517162" y="18414"/>
                </a:lnTo>
                <a:lnTo>
                  <a:pt x="469901" y="7466"/>
                </a:lnTo>
                <a:lnTo>
                  <a:pt x="432070" y="2438"/>
                </a:lnTo>
                <a:lnTo>
                  <a:pt x="392280" y="152"/>
                </a:lnTo>
                <a:lnTo>
                  <a:pt x="378587" y="0"/>
                </a:lnTo>
                <a:close/>
              </a:path>
            </a:pathLst>
          </a:custGeom>
          <a:solidFill>
            <a:srgbClr val="7D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81984" y="4308322"/>
            <a:ext cx="6126479" cy="9776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4176" y="4320540"/>
            <a:ext cx="6055995" cy="906780"/>
          </a:xfrm>
          <a:custGeom>
            <a:avLst/>
            <a:gdLst/>
            <a:ahLst/>
            <a:cxnLst/>
            <a:rect l="l" t="t" r="r" b="b"/>
            <a:pathLst>
              <a:path w="6055995" h="906779">
                <a:moveTo>
                  <a:pt x="6055614" y="0"/>
                </a:moveTo>
                <a:lnTo>
                  <a:pt x="66675" y="0"/>
                </a:lnTo>
                <a:lnTo>
                  <a:pt x="122252" y="30552"/>
                </a:lnTo>
                <a:lnTo>
                  <a:pt x="132688" y="38634"/>
                </a:lnTo>
                <a:lnTo>
                  <a:pt x="159968" y="65647"/>
                </a:lnTo>
                <a:lnTo>
                  <a:pt x="186935" y="108116"/>
                </a:lnTo>
                <a:lnTo>
                  <a:pt x="200092" y="144802"/>
                </a:lnTo>
                <a:lnTo>
                  <a:pt x="207182" y="185625"/>
                </a:lnTo>
                <a:lnTo>
                  <a:pt x="208534" y="215137"/>
                </a:lnTo>
                <a:lnTo>
                  <a:pt x="208012" y="231388"/>
                </a:lnTo>
                <a:lnTo>
                  <a:pt x="200184" y="276952"/>
                </a:lnTo>
                <a:lnTo>
                  <a:pt x="182968" y="317736"/>
                </a:lnTo>
                <a:lnTo>
                  <a:pt x="156368" y="353742"/>
                </a:lnTo>
                <a:lnTo>
                  <a:pt x="120390" y="384974"/>
                </a:lnTo>
                <a:lnTo>
                  <a:pt x="75039" y="411433"/>
                </a:lnTo>
                <a:lnTo>
                  <a:pt x="39600" y="426422"/>
                </a:lnTo>
                <a:lnTo>
                  <a:pt x="0" y="439293"/>
                </a:lnTo>
                <a:lnTo>
                  <a:pt x="23031" y="445046"/>
                </a:lnTo>
                <a:lnTo>
                  <a:pt x="65550" y="458624"/>
                </a:lnTo>
                <a:lnTo>
                  <a:pt x="103345" y="475002"/>
                </a:lnTo>
                <a:lnTo>
                  <a:pt x="136414" y="494222"/>
                </a:lnTo>
                <a:lnTo>
                  <a:pt x="177157" y="528470"/>
                </a:lnTo>
                <a:lnTo>
                  <a:pt x="207265" y="569350"/>
                </a:lnTo>
                <a:lnTo>
                  <a:pt x="226738" y="617004"/>
                </a:lnTo>
                <a:lnTo>
                  <a:pt x="235574" y="671574"/>
                </a:lnTo>
                <a:lnTo>
                  <a:pt x="236156" y="691325"/>
                </a:lnTo>
                <a:lnTo>
                  <a:pt x="235597" y="706290"/>
                </a:lnTo>
                <a:lnTo>
                  <a:pt x="230462" y="748692"/>
                </a:lnTo>
                <a:lnTo>
                  <a:pt x="220141" y="787355"/>
                </a:lnTo>
                <a:lnTo>
                  <a:pt x="204633" y="822278"/>
                </a:lnTo>
                <a:lnTo>
                  <a:pt x="175887" y="863027"/>
                </a:lnTo>
                <a:lnTo>
                  <a:pt x="137922" y="897128"/>
                </a:lnTo>
                <a:lnTo>
                  <a:pt x="120650" y="906780"/>
                </a:lnTo>
                <a:lnTo>
                  <a:pt x="6055614" y="906780"/>
                </a:lnTo>
                <a:lnTo>
                  <a:pt x="6055614" y="0"/>
                </a:lnTo>
                <a:close/>
              </a:path>
            </a:pathLst>
          </a:custGeom>
          <a:solidFill>
            <a:srgbClr val="AC6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98292" y="4195546"/>
            <a:ext cx="973124" cy="1239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86683" y="4284469"/>
            <a:ext cx="744220" cy="1004569"/>
          </a:xfrm>
          <a:custGeom>
            <a:avLst/>
            <a:gdLst/>
            <a:ahLst/>
            <a:cxnLst/>
            <a:rect l="l" t="t" r="r" b="b"/>
            <a:pathLst>
              <a:path w="744220" h="1004570">
                <a:moveTo>
                  <a:pt x="142367" y="661670"/>
                </a:moveTo>
                <a:lnTo>
                  <a:pt x="11868" y="669290"/>
                </a:lnTo>
                <a:lnTo>
                  <a:pt x="4654" y="709930"/>
                </a:lnTo>
                <a:lnTo>
                  <a:pt x="747" y="748030"/>
                </a:lnTo>
                <a:lnTo>
                  <a:pt x="0" y="770890"/>
                </a:lnTo>
                <a:lnTo>
                  <a:pt x="875" y="793750"/>
                </a:lnTo>
                <a:lnTo>
                  <a:pt x="7885" y="835660"/>
                </a:lnTo>
                <a:lnTo>
                  <a:pt x="21917" y="872490"/>
                </a:lnTo>
                <a:lnTo>
                  <a:pt x="42984" y="905510"/>
                </a:lnTo>
                <a:lnTo>
                  <a:pt x="71098" y="934720"/>
                </a:lnTo>
                <a:lnTo>
                  <a:pt x="106274" y="957580"/>
                </a:lnTo>
                <a:lnTo>
                  <a:pt x="148523" y="976630"/>
                </a:lnTo>
                <a:lnTo>
                  <a:pt x="197858" y="990600"/>
                </a:lnTo>
                <a:lnTo>
                  <a:pt x="285177" y="1003300"/>
                </a:lnTo>
                <a:lnTo>
                  <a:pt x="317840" y="1004570"/>
                </a:lnTo>
                <a:lnTo>
                  <a:pt x="397075" y="1004570"/>
                </a:lnTo>
                <a:lnTo>
                  <a:pt x="465659" y="998220"/>
                </a:lnTo>
                <a:lnTo>
                  <a:pt x="478467" y="995680"/>
                </a:lnTo>
                <a:lnTo>
                  <a:pt x="490972" y="994410"/>
                </a:lnTo>
                <a:lnTo>
                  <a:pt x="526672" y="986790"/>
                </a:lnTo>
                <a:lnTo>
                  <a:pt x="537968" y="982980"/>
                </a:lnTo>
                <a:lnTo>
                  <a:pt x="548961" y="980440"/>
                </a:lnTo>
                <a:lnTo>
                  <a:pt x="589915" y="965200"/>
                </a:lnTo>
                <a:lnTo>
                  <a:pt x="650277" y="930910"/>
                </a:lnTo>
                <a:lnTo>
                  <a:pt x="660376" y="922020"/>
                </a:lnTo>
                <a:lnTo>
                  <a:pt x="665137" y="918210"/>
                </a:lnTo>
                <a:lnTo>
                  <a:pt x="280712" y="918210"/>
                </a:lnTo>
                <a:lnTo>
                  <a:pt x="263029" y="916940"/>
                </a:lnTo>
                <a:lnTo>
                  <a:pt x="216318" y="909320"/>
                </a:lnTo>
                <a:lnTo>
                  <a:pt x="179106" y="892810"/>
                </a:lnTo>
                <a:lnTo>
                  <a:pt x="144258" y="857250"/>
                </a:lnTo>
                <a:lnTo>
                  <a:pt x="129189" y="821690"/>
                </a:lnTo>
                <a:lnTo>
                  <a:pt x="123668" y="779780"/>
                </a:lnTo>
                <a:lnTo>
                  <a:pt x="123786" y="765810"/>
                </a:lnTo>
                <a:lnTo>
                  <a:pt x="127465" y="726440"/>
                </a:lnTo>
                <a:lnTo>
                  <a:pt x="132103" y="702310"/>
                </a:lnTo>
                <a:lnTo>
                  <a:pt x="135085" y="688340"/>
                </a:lnTo>
                <a:lnTo>
                  <a:pt x="138507" y="675640"/>
                </a:lnTo>
                <a:lnTo>
                  <a:pt x="142367" y="661670"/>
                </a:lnTo>
                <a:close/>
              </a:path>
              <a:path w="744220" h="1004570">
                <a:moveTo>
                  <a:pt x="651290" y="535940"/>
                </a:moveTo>
                <a:lnTo>
                  <a:pt x="275156" y="535940"/>
                </a:lnTo>
                <a:lnTo>
                  <a:pt x="293783" y="537210"/>
                </a:lnTo>
                <a:lnTo>
                  <a:pt x="311404" y="539750"/>
                </a:lnTo>
                <a:lnTo>
                  <a:pt x="358230" y="552450"/>
                </a:lnTo>
                <a:lnTo>
                  <a:pt x="395998" y="574040"/>
                </a:lnTo>
                <a:lnTo>
                  <a:pt x="424706" y="604520"/>
                </a:lnTo>
                <a:lnTo>
                  <a:pt x="444351" y="643890"/>
                </a:lnTo>
                <a:lnTo>
                  <a:pt x="454930" y="690880"/>
                </a:lnTo>
                <a:lnTo>
                  <a:pt x="456945" y="727710"/>
                </a:lnTo>
                <a:lnTo>
                  <a:pt x="456523" y="745490"/>
                </a:lnTo>
                <a:lnTo>
                  <a:pt x="450135" y="796290"/>
                </a:lnTo>
                <a:lnTo>
                  <a:pt x="435950" y="836930"/>
                </a:lnTo>
                <a:lnTo>
                  <a:pt x="413818" y="869950"/>
                </a:lnTo>
                <a:lnTo>
                  <a:pt x="383588" y="894080"/>
                </a:lnTo>
                <a:lnTo>
                  <a:pt x="345109" y="910590"/>
                </a:lnTo>
                <a:lnTo>
                  <a:pt x="280712" y="918210"/>
                </a:lnTo>
                <a:lnTo>
                  <a:pt x="665137" y="918210"/>
                </a:lnTo>
                <a:lnTo>
                  <a:pt x="669897" y="914400"/>
                </a:lnTo>
                <a:lnTo>
                  <a:pt x="678840" y="905510"/>
                </a:lnTo>
                <a:lnTo>
                  <a:pt x="687205" y="895350"/>
                </a:lnTo>
                <a:lnTo>
                  <a:pt x="694993" y="886460"/>
                </a:lnTo>
                <a:lnTo>
                  <a:pt x="702203" y="876300"/>
                </a:lnTo>
                <a:lnTo>
                  <a:pt x="708835" y="864870"/>
                </a:lnTo>
                <a:lnTo>
                  <a:pt x="714890" y="854710"/>
                </a:lnTo>
                <a:lnTo>
                  <a:pt x="729592" y="819150"/>
                </a:lnTo>
                <a:lnTo>
                  <a:pt x="739102" y="779780"/>
                </a:lnTo>
                <a:lnTo>
                  <a:pt x="743423" y="736600"/>
                </a:lnTo>
                <a:lnTo>
                  <a:pt x="743712" y="721360"/>
                </a:lnTo>
                <a:lnTo>
                  <a:pt x="743121" y="702310"/>
                </a:lnTo>
                <a:lnTo>
                  <a:pt x="734263" y="650240"/>
                </a:lnTo>
                <a:lnTo>
                  <a:pt x="714775" y="604520"/>
                </a:lnTo>
                <a:lnTo>
                  <a:pt x="672255" y="552450"/>
                </a:lnTo>
                <a:lnTo>
                  <a:pt x="658672" y="541020"/>
                </a:lnTo>
                <a:lnTo>
                  <a:pt x="651290" y="535940"/>
                </a:lnTo>
                <a:close/>
              </a:path>
              <a:path w="744220" h="1004570">
                <a:moveTo>
                  <a:pt x="654006" y="87630"/>
                </a:moveTo>
                <a:lnTo>
                  <a:pt x="313978" y="87630"/>
                </a:lnTo>
                <a:lnTo>
                  <a:pt x="329987" y="90170"/>
                </a:lnTo>
                <a:lnTo>
                  <a:pt x="344966" y="92710"/>
                </a:lnTo>
                <a:lnTo>
                  <a:pt x="383714" y="106680"/>
                </a:lnTo>
                <a:lnTo>
                  <a:pt x="413176" y="132080"/>
                </a:lnTo>
                <a:lnTo>
                  <a:pt x="433344" y="165100"/>
                </a:lnTo>
                <a:lnTo>
                  <a:pt x="444207" y="209550"/>
                </a:lnTo>
                <a:lnTo>
                  <a:pt x="446278" y="243840"/>
                </a:lnTo>
                <a:lnTo>
                  <a:pt x="445747" y="261620"/>
                </a:lnTo>
                <a:lnTo>
                  <a:pt x="437790" y="308610"/>
                </a:lnTo>
                <a:lnTo>
                  <a:pt x="420286" y="346710"/>
                </a:lnTo>
                <a:lnTo>
                  <a:pt x="393239" y="378460"/>
                </a:lnTo>
                <a:lnTo>
                  <a:pt x="356651" y="401320"/>
                </a:lnTo>
                <a:lnTo>
                  <a:pt x="310524" y="415290"/>
                </a:lnTo>
                <a:lnTo>
                  <a:pt x="254861" y="422910"/>
                </a:lnTo>
                <a:lnTo>
                  <a:pt x="178689" y="422910"/>
                </a:lnTo>
                <a:lnTo>
                  <a:pt x="178689" y="537210"/>
                </a:lnTo>
                <a:lnTo>
                  <a:pt x="255524" y="535940"/>
                </a:lnTo>
                <a:lnTo>
                  <a:pt x="651290" y="535940"/>
                </a:lnTo>
                <a:lnTo>
                  <a:pt x="643909" y="530860"/>
                </a:lnTo>
                <a:lnTo>
                  <a:pt x="610838" y="511810"/>
                </a:lnTo>
                <a:lnTo>
                  <a:pt x="573043" y="495300"/>
                </a:lnTo>
                <a:lnTo>
                  <a:pt x="530523" y="482600"/>
                </a:lnTo>
                <a:lnTo>
                  <a:pt x="507492" y="476250"/>
                </a:lnTo>
                <a:lnTo>
                  <a:pt x="527811" y="469900"/>
                </a:lnTo>
                <a:lnTo>
                  <a:pt x="565324" y="455930"/>
                </a:lnTo>
                <a:lnTo>
                  <a:pt x="613776" y="430530"/>
                </a:lnTo>
                <a:lnTo>
                  <a:pt x="652846" y="401320"/>
                </a:lnTo>
                <a:lnTo>
                  <a:pt x="682531" y="365760"/>
                </a:lnTo>
                <a:lnTo>
                  <a:pt x="702828" y="323850"/>
                </a:lnTo>
                <a:lnTo>
                  <a:pt x="713737" y="278130"/>
                </a:lnTo>
                <a:lnTo>
                  <a:pt x="715793" y="243840"/>
                </a:lnTo>
                <a:lnTo>
                  <a:pt x="715079" y="228600"/>
                </a:lnTo>
                <a:lnTo>
                  <a:pt x="708902" y="187960"/>
                </a:lnTo>
                <a:lnTo>
                  <a:pt x="696668" y="149860"/>
                </a:lnTo>
                <a:lnTo>
                  <a:pt x="685143" y="128270"/>
                </a:lnTo>
                <a:lnTo>
                  <a:pt x="678370" y="116839"/>
                </a:lnTo>
                <a:lnTo>
                  <a:pt x="670923" y="106680"/>
                </a:lnTo>
                <a:lnTo>
                  <a:pt x="662802" y="97789"/>
                </a:lnTo>
                <a:lnTo>
                  <a:pt x="654006" y="87630"/>
                </a:lnTo>
                <a:close/>
              </a:path>
              <a:path w="744220" h="1004570">
                <a:moveTo>
                  <a:pt x="405769" y="1270"/>
                </a:moveTo>
                <a:lnTo>
                  <a:pt x="303310" y="1270"/>
                </a:lnTo>
                <a:lnTo>
                  <a:pt x="264572" y="5080"/>
                </a:lnTo>
                <a:lnTo>
                  <a:pt x="252307" y="7620"/>
                </a:lnTo>
                <a:lnTo>
                  <a:pt x="240367" y="8889"/>
                </a:lnTo>
                <a:lnTo>
                  <a:pt x="156591" y="36830"/>
                </a:lnTo>
                <a:lnTo>
                  <a:pt x="119126" y="60960"/>
                </a:lnTo>
                <a:lnTo>
                  <a:pt x="85484" y="90170"/>
                </a:lnTo>
                <a:lnTo>
                  <a:pt x="70743" y="109220"/>
                </a:lnTo>
                <a:lnTo>
                  <a:pt x="64163" y="118110"/>
                </a:lnTo>
                <a:lnTo>
                  <a:pt x="43116" y="163830"/>
                </a:lnTo>
                <a:lnTo>
                  <a:pt x="32860" y="201930"/>
                </a:lnTo>
                <a:lnTo>
                  <a:pt x="27340" y="245110"/>
                </a:lnTo>
                <a:lnTo>
                  <a:pt x="26289" y="275590"/>
                </a:lnTo>
                <a:lnTo>
                  <a:pt x="119126" y="294640"/>
                </a:lnTo>
                <a:lnTo>
                  <a:pt x="155697" y="298450"/>
                </a:lnTo>
                <a:lnTo>
                  <a:pt x="153669" y="285750"/>
                </a:lnTo>
                <a:lnTo>
                  <a:pt x="151969" y="274320"/>
                </a:lnTo>
                <a:lnTo>
                  <a:pt x="148635" y="226060"/>
                </a:lnTo>
                <a:lnTo>
                  <a:pt x="148608" y="209550"/>
                </a:lnTo>
                <a:lnTo>
                  <a:pt x="150296" y="193040"/>
                </a:lnTo>
                <a:lnTo>
                  <a:pt x="162357" y="152400"/>
                </a:lnTo>
                <a:lnTo>
                  <a:pt x="194817" y="114300"/>
                </a:lnTo>
                <a:lnTo>
                  <a:pt x="231500" y="96520"/>
                </a:lnTo>
                <a:lnTo>
                  <a:pt x="278804" y="87630"/>
                </a:lnTo>
                <a:lnTo>
                  <a:pt x="654006" y="87630"/>
                </a:lnTo>
                <a:lnTo>
                  <a:pt x="644535" y="78739"/>
                </a:lnTo>
                <a:lnTo>
                  <a:pt x="574040" y="36830"/>
                </a:lnTo>
                <a:lnTo>
                  <a:pt x="541893" y="25400"/>
                </a:lnTo>
                <a:lnTo>
                  <a:pt x="531136" y="21589"/>
                </a:lnTo>
                <a:lnTo>
                  <a:pt x="496921" y="13970"/>
                </a:lnTo>
                <a:lnTo>
                  <a:pt x="472493" y="8889"/>
                </a:lnTo>
                <a:lnTo>
                  <a:pt x="459794" y="7620"/>
                </a:lnTo>
                <a:lnTo>
                  <a:pt x="446772" y="5080"/>
                </a:lnTo>
                <a:lnTo>
                  <a:pt x="405769" y="1270"/>
                </a:lnTo>
                <a:close/>
              </a:path>
              <a:path w="744220" h="1004570">
                <a:moveTo>
                  <a:pt x="376820" y="0"/>
                </a:moveTo>
                <a:lnTo>
                  <a:pt x="330748" y="0"/>
                </a:lnTo>
                <a:lnTo>
                  <a:pt x="316868" y="1270"/>
                </a:lnTo>
                <a:lnTo>
                  <a:pt x="391456" y="1270"/>
                </a:lnTo>
                <a:lnTo>
                  <a:pt x="376820" y="0"/>
                </a:lnTo>
                <a:close/>
              </a:path>
            </a:pathLst>
          </a:custGeom>
          <a:solidFill>
            <a:srgbClr val="691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72711" y="5487923"/>
            <a:ext cx="6512814" cy="9769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84903" y="5500115"/>
            <a:ext cx="6442075" cy="906144"/>
          </a:xfrm>
          <a:custGeom>
            <a:avLst/>
            <a:gdLst/>
            <a:ahLst/>
            <a:cxnLst/>
            <a:rect l="l" t="t" r="r" b="b"/>
            <a:pathLst>
              <a:path w="6442075" h="906145">
                <a:moveTo>
                  <a:pt x="239775" y="267627"/>
                </a:moveTo>
                <a:lnTo>
                  <a:pt x="0" y="638771"/>
                </a:lnTo>
                <a:lnTo>
                  <a:pt x="239775" y="638771"/>
                </a:lnTo>
                <a:lnTo>
                  <a:pt x="239775" y="267627"/>
                </a:lnTo>
                <a:close/>
              </a:path>
              <a:path w="6442075" h="906145">
                <a:moveTo>
                  <a:pt x="6441948" y="0"/>
                </a:moveTo>
                <a:lnTo>
                  <a:pt x="511556" y="0"/>
                </a:lnTo>
                <a:lnTo>
                  <a:pt x="511556" y="638771"/>
                </a:lnTo>
                <a:lnTo>
                  <a:pt x="619125" y="638771"/>
                </a:lnTo>
                <a:lnTo>
                  <a:pt x="619125" y="748271"/>
                </a:lnTo>
                <a:lnTo>
                  <a:pt x="511556" y="748271"/>
                </a:lnTo>
                <a:lnTo>
                  <a:pt x="511556" y="906018"/>
                </a:lnTo>
                <a:lnTo>
                  <a:pt x="6441948" y="906018"/>
                </a:lnTo>
                <a:lnTo>
                  <a:pt x="6441948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70782" y="5391911"/>
            <a:ext cx="973874" cy="12046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59173" y="5480303"/>
            <a:ext cx="744855" cy="970915"/>
          </a:xfrm>
          <a:custGeom>
            <a:avLst/>
            <a:gdLst/>
            <a:ahLst/>
            <a:cxnLst/>
            <a:rect l="l" t="t" r="r" b="b"/>
            <a:pathLst>
              <a:path w="744854" h="970914">
                <a:moveTo>
                  <a:pt x="637159" y="768096"/>
                </a:moveTo>
                <a:lnTo>
                  <a:pt x="361188" y="768096"/>
                </a:lnTo>
                <a:lnTo>
                  <a:pt x="361188" y="970788"/>
                </a:lnTo>
                <a:lnTo>
                  <a:pt x="637159" y="970788"/>
                </a:lnTo>
                <a:lnTo>
                  <a:pt x="637159" y="768096"/>
                </a:lnTo>
                <a:close/>
              </a:path>
              <a:path w="744854" h="970914">
                <a:moveTo>
                  <a:pt x="124078" y="470204"/>
                </a:moveTo>
                <a:lnTo>
                  <a:pt x="0" y="647903"/>
                </a:lnTo>
                <a:lnTo>
                  <a:pt x="0" y="768096"/>
                </a:lnTo>
                <a:lnTo>
                  <a:pt x="124078" y="768096"/>
                </a:lnTo>
                <a:lnTo>
                  <a:pt x="124078" y="470204"/>
                </a:lnTo>
                <a:close/>
              </a:path>
              <a:path w="744854" h="970914">
                <a:moveTo>
                  <a:pt x="637159" y="0"/>
                </a:moveTo>
                <a:lnTo>
                  <a:pt x="452247" y="0"/>
                </a:lnTo>
                <a:lnTo>
                  <a:pt x="124078" y="470204"/>
                </a:lnTo>
                <a:lnTo>
                  <a:pt x="124078" y="768096"/>
                </a:lnTo>
                <a:lnTo>
                  <a:pt x="744474" y="768096"/>
                </a:lnTo>
                <a:lnTo>
                  <a:pt x="744474" y="658571"/>
                </a:lnTo>
                <a:lnTo>
                  <a:pt x="125856" y="658571"/>
                </a:lnTo>
                <a:lnTo>
                  <a:pt x="365505" y="287324"/>
                </a:lnTo>
                <a:lnTo>
                  <a:pt x="637159" y="287324"/>
                </a:lnTo>
                <a:lnTo>
                  <a:pt x="637159" y="0"/>
                </a:lnTo>
                <a:close/>
              </a:path>
              <a:path w="744854" h="970914">
                <a:moveTo>
                  <a:pt x="637159" y="287324"/>
                </a:moveTo>
                <a:lnTo>
                  <a:pt x="365505" y="287324"/>
                </a:lnTo>
                <a:lnTo>
                  <a:pt x="365505" y="658571"/>
                </a:lnTo>
                <a:lnTo>
                  <a:pt x="637159" y="658571"/>
                </a:lnTo>
                <a:lnTo>
                  <a:pt x="637159" y="287324"/>
                </a:lnTo>
                <a:close/>
              </a:path>
            </a:pathLst>
          </a:custGeom>
          <a:solidFill>
            <a:srgbClr val="005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10534" y="408393"/>
            <a:ext cx="5217414" cy="10569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492884" y="1249308"/>
            <a:ext cx="6945630" cy="39780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2164715">
              <a:lnSpc>
                <a:spcPct val="100000"/>
              </a:lnSpc>
            </a:pPr>
            <a:r>
              <a:rPr sz="2400" b="1" dirty="0">
                <a:latin typeface="微軟正黑體"/>
                <a:cs typeface="微軟正黑體"/>
              </a:rPr>
              <a:t>教學實踐研究的定義</a:t>
            </a:r>
            <a:endParaRPr sz="2400" dirty="0">
              <a:latin typeface="微軟正黑體"/>
              <a:cs typeface="微軟正黑體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12700" marR="1743710">
              <a:lnSpc>
                <a:spcPct val="100000"/>
              </a:lnSpc>
            </a:pPr>
            <a:r>
              <a:rPr sz="2400" b="1" dirty="0">
                <a:latin typeface="微軟正黑體"/>
                <a:cs typeface="微軟正黑體"/>
              </a:rPr>
              <a:t>教師為「提升教學品質，促進學生學習 成效」之目的</a:t>
            </a:r>
            <a:endParaRPr sz="2400" dirty="0">
              <a:latin typeface="微軟正黑體"/>
              <a:cs typeface="微軟正黑體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750695" indent="-872490">
              <a:lnSpc>
                <a:spcPct val="100000"/>
              </a:lnSpc>
            </a:pPr>
            <a:r>
              <a:rPr sz="2400" b="1" dirty="0" err="1">
                <a:latin typeface="微軟正黑體"/>
                <a:cs typeface="微軟正黑體"/>
              </a:rPr>
              <a:t>以「教育現場」提出問題</a:t>
            </a:r>
            <a:endParaRPr sz="2400" dirty="0">
              <a:latin typeface="微軟正黑體"/>
              <a:cs typeface="微軟正黑體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750695" marR="508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微軟正黑體"/>
                <a:cs typeface="微軟正黑體"/>
              </a:rPr>
              <a:t>透過「課程設計、教材教法、或引入教 具、科技媒體運用」等方式</a:t>
            </a:r>
            <a:endParaRPr sz="2400" dirty="0">
              <a:latin typeface="微軟正黑體"/>
              <a:cs typeface="微軟正黑體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62803" y="5624452"/>
            <a:ext cx="5207000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dirty="0">
                <a:latin typeface="微軟正黑體"/>
                <a:cs typeface="微軟正黑體"/>
              </a:rPr>
              <a:t>採取「適當的研究方法與評量工具」檢 證成效之歷程</a:t>
            </a:r>
            <a:endParaRPr sz="2400" dirty="0">
              <a:latin typeface="微軟正黑體"/>
              <a:cs typeface="微軟正黑體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187" rIns="0" bIns="0" rtlCol="0">
            <a:spAutoFit/>
          </a:bodyPr>
          <a:lstStyle/>
          <a:p>
            <a:pPr marL="3321685">
              <a:lnSpc>
                <a:spcPts val="4290"/>
              </a:lnSpc>
            </a:pPr>
            <a:r>
              <a:rPr dirty="0"/>
              <a:t>推動教學實踐研究計畫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81638" y="6100355"/>
            <a:ext cx="348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215">
              <a:lnSpc>
                <a:spcPct val="100000"/>
              </a:lnSpc>
            </a:pPr>
            <a:endParaRPr spc="-10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934" y="519280"/>
            <a:ext cx="1121613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</a:rPr>
              <a:t>教學實踐研究案最重要</a:t>
            </a:r>
            <a:r>
              <a:rPr spc="-15" dirty="0">
                <a:solidFill>
                  <a:schemeClr val="bg1"/>
                </a:solidFill>
              </a:rPr>
              <a:t>的</a:t>
            </a:r>
            <a:r>
              <a:rPr dirty="0">
                <a:solidFill>
                  <a:schemeClr val="bg1"/>
                </a:solidFill>
              </a:rPr>
              <a:t>兩件事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1848" y="1996255"/>
            <a:ext cx="4806950" cy="319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115695" algn="ctr">
              <a:lnSpc>
                <a:spcPct val="100000"/>
              </a:lnSpc>
            </a:pPr>
            <a:r>
              <a:rPr sz="3600" b="1" dirty="0">
                <a:solidFill>
                  <a:schemeClr val="bg1"/>
                </a:solidFill>
                <a:latin typeface="微軟正黑體"/>
                <a:cs typeface="微軟正黑體"/>
              </a:rPr>
              <a:t>一、改變教學現場</a:t>
            </a:r>
            <a:endParaRPr sz="36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L="927100">
              <a:lnSpc>
                <a:spcPct val="100000"/>
              </a:lnSpc>
              <a:spcBef>
                <a:spcPts val="2305"/>
              </a:spcBef>
            </a:pP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sz="2600" spc="1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chemeClr val="bg1"/>
                </a:solidFill>
                <a:latin typeface="微軟正黑體"/>
                <a:cs typeface="微軟正黑體"/>
              </a:rPr>
              <a:t>明確的問題意識</a:t>
            </a:r>
            <a:endParaRPr sz="26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L="927100">
              <a:lnSpc>
                <a:spcPct val="100000"/>
              </a:lnSpc>
              <a:spcBef>
                <a:spcPts val="2065"/>
              </a:spcBef>
            </a:pP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sz="2600" spc="1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chemeClr val="bg1"/>
                </a:solidFill>
                <a:latin typeface="微軟正黑體"/>
                <a:cs typeface="微軟正黑體"/>
              </a:rPr>
              <a:t>與時俱進、創新</a:t>
            </a:r>
            <a:r>
              <a:rPr sz="2600" b="1" dirty="0">
                <a:solidFill>
                  <a:schemeClr val="bg1"/>
                </a:solidFill>
                <a:latin typeface="微軟正黑體"/>
                <a:cs typeface="微軟正黑體"/>
              </a:rPr>
              <a:t>的</a:t>
            </a:r>
            <a:r>
              <a:rPr sz="2600" b="1" spc="-5" dirty="0">
                <a:solidFill>
                  <a:schemeClr val="bg1"/>
                </a:solidFill>
                <a:latin typeface="微軟正黑體"/>
                <a:cs typeface="微軟正黑體"/>
              </a:rPr>
              <a:t>問題</a:t>
            </a:r>
            <a:endParaRPr sz="26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R="1163955" algn="ctr">
              <a:lnSpc>
                <a:spcPct val="100000"/>
              </a:lnSpc>
              <a:spcBef>
                <a:spcPts val="1560"/>
              </a:spcBef>
            </a:pPr>
            <a:r>
              <a:rPr sz="2600" b="1" dirty="0">
                <a:solidFill>
                  <a:schemeClr val="bg1"/>
                </a:solidFill>
                <a:latin typeface="微軟正黑體"/>
                <a:cs typeface="微軟正黑體"/>
              </a:rPr>
              <a:t>解決方法</a:t>
            </a:r>
            <a:endParaRPr sz="26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L="927100">
              <a:lnSpc>
                <a:spcPct val="100000"/>
              </a:lnSpc>
              <a:spcBef>
                <a:spcPts val="2060"/>
              </a:spcBef>
            </a:pP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sz="2600" spc="1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chemeClr val="bg1"/>
                </a:solidFill>
                <a:latin typeface="微軟正黑體"/>
                <a:cs typeface="微軟正黑體"/>
              </a:rPr>
              <a:t>具體改變教學現場</a:t>
            </a:r>
            <a:r>
              <a:rPr sz="2600" b="1" dirty="0">
                <a:solidFill>
                  <a:schemeClr val="bg1"/>
                </a:solidFill>
                <a:latin typeface="微軟正黑體"/>
                <a:cs typeface="微軟正黑體"/>
              </a:rPr>
              <a:t>的</a:t>
            </a:r>
            <a:r>
              <a:rPr sz="2600" b="1" spc="-5" dirty="0">
                <a:solidFill>
                  <a:schemeClr val="bg1"/>
                </a:solidFill>
                <a:latin typeface="微軟正黑體"/>
                <a:cs typeface="微軟正黑體"/>
              </a:rPr>
              <a:t>策略</a:t>
            </a:r>
            <a:endParaRPr sz="26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87871" y="1996255"/>
            <a:ext cx="4806315" cy="2587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chemeClr val="bg1"/>
                </a:solidFill>
                <a:latin typeface="微軟正黑體"/>
                <a:cs typeface="微軟正黑體"/>
              </a:rPr>
              <a:t>二、具證據的評估</a:t>
            </a:r>
            <a:endParaRPr sz="36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L="927100">
              <a:lnSpc>
                <a:spcPct val="100000"/>
              </a:lnSpc>
              <a:spcBef>
                <a:spcPts val="2305"/>
              </a:spcBef>
            </a:pP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sz="2600" spc="1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chemeClr val="bg1"/>
                </a:solidFill>
                <a:latin typeface="微軟正黑體"/>
                <a:cs typeface="微軟正黑體"/>
              </a:rPr>
              <a:t>具有系統的觀察與分析</a:t>
            </a:r>
            <a:endParaRPr sz="26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L="927100">
              <a:lnSpc>
                <a:spcPct val="100000"/>
              </a:lnSpc>
              <a:spcBef>
                <a:spcPts val="2065"/>
              </a:spcBef>
            </a:pP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sz="2600" spc="1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chemeClr val="bg1"/>
                </a:solidFill>
                <a:latin typeface="微軟正黑體"/>
                <a:cs typeface="微軟正黑體"/>
              </a:rPr>
              <a:t>避免焦點模糊的綜合印象</a:t>
            </a:r>
            <a:endParaRPr sz="26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marL="927100">
              <a:lnSpc>
                <a:spcPct val="100000"/>
              </a:lnSpc>
              <a:spcBef>
                <a:spcPts val="2065"/>
              </a:spcBef>
            </a:pPr>
            <a:r>
              <a:rPr sz="26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sz="2600" spc="1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chemeClr val="bg1"/>
                </a:solidFill>
                <a:latin typeface="微軟正黑體"/>
                <a:cs typeface="微軟正黑體"/>
              </a:rPr>
              <a:t>避免籠統的感覺</a:t>
            </a:r>
            <a:endParaRPr sz="26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D47DA2C-A136-451A-AE91-BF5721D33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" y="213561"/>
            <a:ext cx="12061841" cy="64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34162" y="2427732"/>
            <a:ext cx="11067288" cy="2637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47920" y="-610"/>
            <a:ext cx="3388614" cy="1056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4162" y="-610"/>
            <a:ext cx="11216131" cy="1263014"/>
          </a:xfrm>
          <a:prstGeom prst="rect">
            <a:avLst/>
          </a:prstGeom>
        </p:spPr>
        <p:txBody>
          <a:bodyPr vert="horz" wrap="square" lIns="0" tIns="112487" rIns="0" bIns="0" rtlCol="0">
            <a:spAutoFit/>
          </a:bodyPr>
          <a:lstStyle/>
          <a:p>
            <a:pPr marL="4236085">
              <a:lnSpc>
                <a:spcPct val="100000"/>
              </a:lnSpc>
            </a:pPr>
            <a:r>
              <a:t>推展執行規模</a:t>
            </a:r>
            <a:endParaRPr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14962"/>
              </p:ext>
            </p:extLst>
          </p:nvPr>
        </p:nvGraphicFramePr>
        <p:xfrm>
          <a:off x="685800" y="672478"/>
          <a:ext cx="11049000" cy="61183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6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2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2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7722">
                <a:tc>
                  <a:txBody>
                    <a:bodyPr/>
                    <a:lstStyle/>
                    <a:p>
                      <a:pPr marL="406400">
                        <a:lnSpc>
                          <a:spcPct val="100000"/>
                        </a:lnSpc>
                        <a:tabLst>
                          <a:tab pos="812800" algn="l"/>
                        </a:tabLst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年	度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85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補助教師經費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補助學校行政經費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（以補助教師經費</a:t>
                      </a:r>
                      <a:r>
                        <a:rPr sz="2000" b="1" spc="-5" dirty="0">
                          <a:solidFill>
                            <a:srgbClr val="7E7E7E"/>
                          </a:solidFill>
                          <a:latin typeface="Trebuchet MS"/>
                          <a:cs typeface="Trebuchet MS"/>
                        </a:rPr>
                        <a:t>15</a:t>
                      </a:r>
                      <a:r>
                        <a:rPr sz="2000" b="1" dirty="0">
                          <a:solidFill>
                            <a:srgbClr val="7E7E7E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計算）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微軟正黑體"/>
                          <a:cs typeface="微軟正黑體"/>
                        </a:rPr>
                        <a:t>總經費</a:t>
                      </a:r>
                      <a:endParaRPr sz="20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4248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107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2.6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0.4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021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108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3.5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0.5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021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109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3.5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0.5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110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3.5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0.5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11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微軟正黑體"/>
                        </a:rPr>
                        <a:t>4.1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0.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.7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133100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11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>
                        <a:lnSpc>
                          <a:spcPct val="100000"/>
                        </a:lnSpc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微軟正黑體"/>
                        </a:rPr>
                        <a:t>4.1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0.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.7</a:t>
                      </a:r>
                      <a:r>
                        <a:rPr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endParaRPr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876045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微軟正黑體"/>
                          <a:cs typeface="微軟正黑體"/>
                        </a:rPr>
                        <a:t>113</a:t>
                      </a:r>
                      <a:r>
                        <a:rPr lang="zh-TW" altLang="en-US" sz="2400" dirty="0">
                          <a:solidFill>
                            <a:srgbClr val="FFFF00"/>
                          </a:solidFill>
                          <a:latin typeface="微軟正黑體"/>
                          <a:cs typeface="微軟正黑體"/>
                        </a:rPr>
                        <a:t>年</a:t>
                      </a:r>
                      <a:endParaRPr sz="2400" dirty="0">
                        <a:solidFill>
                          <a:srgbClr val="FFFF00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微軟正黑體"/>
                        </a:rPr>
                        <a:t>4.1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(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暫估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)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12496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0.6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(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暫估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)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52959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4.7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(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暫估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)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384348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</a:pPr>
                      <a:endParaRPr sz="2400" dirty="0">
                        <a:solidFill>
                          <a:srgbClr val="FFFF00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>
                  <a:txBody>
                    <a:bodyPr/>
                    <a:lstStyle/>
                    <a:p>
                      <a:pPr marL="67627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Trebuchet MS"/>
                          <a:cs typeface="微軟正黑體"/>
                        </a:rPr>
                        <a:t>1.6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億元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(</a:t>
                      </a:r>
                      <a:r>
                        <a:rPr lang="zh-TW" altLang="en-US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暫估</a:t>
                      </a:r>
                      <a:r>
                        <a:rPr lang="en-US" altLang="zh-TW" sz="2400" b="1" spc="-5" dirty="0">
                          <a:solidFill>
                            <a:schemeClr val="bg1"/>
                          </a:solidFill>
                          <a:latin typeface="微軟正黑體"/>
                          <a:cs typeface="微軟正黑體"/>
                        </a:rPr>
                        <a:t>)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lang="zh-TW" altLang="en-US" sz="2400" dirty="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微軟正黑體"/>
                        </a:rPr>
                        <a:t>加碼補助聘用博士生擔任教學助理或研究助理、提高計畫主持人經費</a:t>
                      </a:r>
                      <a:endParaRPr sz="2400" dirty="0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919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</a:pPr>
                      <a:endParaRPr sz="2400" dirty="0">
                        <a:solidFill>
                          <a:srgbClr val="FFFF00"/>
                        </a:solidFill>
                        <a:latin typeface="微軟正黑體"/>
                        <a:cs typeface="微軟正黑體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6E9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1838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4934" y="408393"/>
            <a:ext cx="3388614" cy="1056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187" rIns="0" bIns="0" rtlCol="0">
            <a:spAutoFit/>
          </a:bodyPr>
          <a:lstStyle/>
          <a:p>
            <a:pPr marL="4236085">
              <a:lnSpc>
                <a:spcPts val="4290"/>
              </a:lnSpc>
            </a:pPr>
            <a:r>
              <a:rPr dirty="0">
                <a:solidFill>
                  <a:srgbClr val="FFFFFF"/>
                </a:solidFill>
              </a:rPr>
              <a:t>計畫申請條件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40353" y="1314326"/>
            <a:ext cx="55118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微軟正黑體"/>
                <a:cs typeface="微軟正黑體"/>
              </a:rPr>
              <a:t>計畫主持人需為現任各公私立大專校院</a:t>
            </a:r>
            <a:endParaRPr sz="2400" dirty="0">
              <a:latin typeface="微軟正黑體"/>
              <a:cs typeface="微軟正黑體"/>
            </a:endParaRPr>
          </a:p>
          <a:p>
            <a:pPr algn="ctr">
              <a:lnSpc>
                <a:spcPts val="2860"/>
              </a:lnSpc>
            </a:pPr>
            <a:r>
              <a:rPr sz="2400" b="1" dirty="0">
                <a:solidFill>
                  <a:srgbClr val="FFFFFF"/>
                </a:solidFill>
                <a:latin typeface="微軟正黑體"/>
                <a:cs typeface="微軟正黑體"/>
              </a:rPr>
              <a:t>（包括空中大學及軍警校院）之下列人員</a:t>
            </a:r>
            <a:endParaRPr sz="2400" dirty="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55619" y="2416448"/>
            <a:ext cx="3173095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225" marR="259079" indent="-26416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微軟正黑體"/>
                <a:cs typeface="微軟正黑體"/>
              </a:rPr>
              <a:t>1.</a:t>
            </a:r>
            <a:r>
              <a:rPr sz="2000" spc="-4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 err="1">
                <a:solidFill>
                  <a:srgbClr val="FFFFFF"/>
                </a:solidFill>
                <a:latin typeface="微軟正黑體"/>
                <a:cs typeface="微軟正黑體"/>
              </a:rPr>
              <a:t>獲</a:t>
            </a:r>
            <a:r>
              <a:rPr sz="2000" spc="60" dirty="0" err="1">
                <a:solidFill>
                  <a:srgbClr val="FFFFFF"/>
                </a:solidFill>
                <a:latin typeface="微軟正黑體"/>
                <a:cs typeface="微軟正黑體"/>
              </a:rPr>
              <a:t>具</a:t>
            </a:r>
            <a:r>
              <a:rPr sz="2000" b="1" spc="55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助</a:t>
            </a:r>
            <a:r>
              <a:rPr sz="2000" b="1" spc="6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理</a:t>
            </a:r>
            <a:r>
              <a:rPr sz="2000" b="1" spc="55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教</a:t>
            </a:r>
            <a:r>
              <a:rPr sz="2000" b="1" spc="-2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授</a:t>
            </a:r>
            <a:r>
              <a:rPr sz="2000" b="1" spc="-1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 以上</a:t>
            </a:r>
            <a:r>
              <a:rPr sz="2000" b="1"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教師證書之教</a:t>
            </a:r>
            <a:r>
              <a:rPr sz="2000" b="1" spc="-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師</a:t>
            </a:r>
            <a:r>
              <a:rPr sz="2000" b="1"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cs typeface="微軟正黑體"/>
              </a:rPr>
              <a:t>。</a:t>
            </a:r>
            <a:endParaRPr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cs typeface="微軟正黑體"/>
            </a:endParaRPr>
          </a:p>
          <a:p>
            <a:pPr marL="276225" marR="5080" indent="-26416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微軟正黑體"/>
                <a:cs typeface="微軟正黑體"/>
              </a:rPr>
              <a:t>2.</a:t>
            </a:r>
            <a:r>
              <a:rPr sz="2000" spc="-4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微軟正黑體"/>
                <a:cs typeface="微軟正黑體"/>
              </a:rPr>
              <a:t>獲具本部核發</a:t>
            </a:r>
            <a:r>
              <a:rPr sz="2000" b="1" spc="50" dirty="0">
                <a:solidFill>
                  <a:srgbClr val="FFFFFF"/>
                </a:solidFill>
                <a:latin typeface="微軟正黑體"/>
                <a:cs typeface="微軟正黑體"/>
              </a:rPr>
              <a:t>講師</a:t>
            </a:r>
            <a:r>
              <a:rPr sz="2000" spc="50" dirty="0">
                <a:solidFill>
                  <a:srgbClr val="FFFFFF"/>
                </a:solidFill>
                <a:latin typeface="微軟正黑體"/>
                <a:cs typeface="微軟正黑體"/>
              </a:rPr>
              <a:t>證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書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具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有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學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成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果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對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外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發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表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或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曾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獲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校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內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外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與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學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成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就相關獎項</a:t>
            </a:r>
            <a:r>
              <a:rPr sz="2000" dirty="0">
                <a:solidFill>
                  <a:srgbClr val="FFFFFF"/>
                </a:solidFill>
                <a:latin typeface="微軟正黑體"/>
                <a:cs typeface="微軟正黑體"/>
              </a:rPr>
              <a:t>者。</a:t>
            </a:r>
            <a:endParaRPr sz="2000" dirty="0">
              <a:latin typeface="微軟正黑體"/>
              <a:cs typeface="微軟正黑體"/>
            </a:endParaRPr>
          </a:p>
          <a:p>
            <a:pPr marL="276225" marR="249554" indent="-264160" algn="just">
              <a:lnSpc>
                <a:spcPct val="100000"/>
              </a:lnSpc>
            </a:pPr>
            <a:r>
              <a:rPr sz="2000" b="1" spc="-20" dirty="0">
                <a:solidFill>
                  <a:srgbClr val="FFFFFF"/>
                </a:solidFill>
                <a:latin typeface="微軟正黑體"/>
                <a:cs typeface="微軟正黑體"/>
              </a:rPr>
              <a:t>3</a:t>
            </a:r>
            <a:r>
              <a:rPr sz="2000" b="1" spc="-5" dirty="0">
                <a:solidFill>
                  <a:srgbClr val="FFFFFF"/>
                </a:solidFill>
                <a:latin typeface="微軟正黑體"/>
                <a:cs typeface="微軟正黑體"/>
              </a:rPr>
              <a:t>.</a:t>
            </a:r>
            <a:r>
              <a:rPr sz="2000" b="1" spc="-12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b="1" spc="55" dirty="0" err="1">
                <a:solidFill>
                  <a:srgbClr val="FFFFFF"/>
                </a:solidFill>
                <a:latin typeface="微軟正黑體"/>
                <a:cs typeface="微軟正黑體"/>
              </a:rPr>
              <a:t>專</a:t>
            </a:r>
            <a:r>
              <a:rPr sz="2000" b="1" spc="60" dirty="0" err="1">
                <a:solidFill>
                  <a:srgbClr val="FFFFFF"/>
                </a:solidFill>
                <a:latin typeface="微軟正黑體"/>
                <a:cs typeface="微軟正黑體"/>
              </a:rPr>
              <a:t>技</a:t>
            </a:r>
            <a:r>
              <a:rPr sz="2000" b="1" spc="55" dirty="0" err="1">
                <a:solidFill>
                  <a:srgbClr val="FFFFFF"/>
                </a:solidFill>
                <a:latin typeface="微軟正黑體"/>
                <a:cs typeface="微軟正黑體"/>
              </a:rPr>
              <a:t>人</a:t>
            </a:r>
            <a:r>
              <a:rPr sz="2000" b="1" spc="70" dirty="0" err="1">
                <a:solidFill>
                  <a:srgbClr val="FFFFFF"/>
                </a:solidFill>
                <a:latin typeface="微軟正黑體"/>
                <a:cs typeface="微軟正黑體"/>
              </a:rPr>
              <a:t>員</a:t>
            </a:r>
            <a:r>
              <a:rPr sz="2000" b="1" spc="55" dirty="0" err="1">
                <a:solidFill>
                  <a:srgbClr val="FFFFFF"/>
                </a:solidFill>
                <a:latin typeface="微軟正黑體"/>
                <a:cs typeface="微軟正黑體"/>
              </a:rPr>
              <a:t>、</a:t>
            </a:r>
            <a:r>
              <a:rPr sz="2000" b="1" spc="60" dirty="0" err="1">
                <a:solidFill>
                  <a:srgbClr val="FFFFFF"/>
                </a:solidFill>
                <a:latin typeface="微軟正黑體"/>
                <a:cs typeface="微軟正黑體"/>
              </a:rPr>
              <a:t>專</a:t>
            </a:r>
            <a:r>
              <a:rPr sz="2000" b="1" spc="55" dirty="0" err="1">
                <a:solidFill>
                  <a:srgbClr val="FFFFFF"/>
                </a:solidFill>
                <a:latin typeface="微軟正黑體"/>
                <a:cs typeface="微軟正黑體"/>
              </a:rPr>
              <a:t>業</a:t>
            </a:r>
            <a:r>
              <a:rPr sz="2000" b="1" spc="60" dirty="0" err="1">
                <a:solidFill>
                  <a:srgbClr val="FFFFFF"/>
                </a:solidFill>
                <a:latin typeface="微軟正黑體"/>
                <a:cs typeface="微軟正黑體"/>
              </a:rPr>
              <a:t>及</a:t>
            </a:r>
            <a:r>
              <a:rPr sz="2000" b="1" spc="55" dirty="0" err="1">
                <a:solidFill>
                  <a:srgbClr val="FFFFFF"/>
                </a:solidFill>
                <a:latin typeface="微軟正黑體"/>
                <a:cs typeface="微軟正黑體"/>
              </a:rPr>
              <a:t>技</a:t>
            </a:r>
            <a:r>
              <a:rPr sz="2000" b="1" spc="-20" dirty="0" err="1">
                <a:solidFill>
                  <a:srgbClr val="FFFFFF"/>
                </a:solidFill>
                <a:latin typeface="微軟正黑體"/>
                <a:cs typeface="微軟正黑體"/>
              </a:rPr>
              <a:t>術</a:t>
            </a:r>
            <a:r>
              <a:rPr sz="2000" b="1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b="1" spc="55" dirty="0" err="1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b="1" spc="60" dirty="0" err="1">
                <a:solidFill>
                  <a:srgbClr val="FFFFFF"/>
                </a:solidFill>
                <a:latin typeface="微軟正黑體"/>
                <a:cs typeface="微軟正黑體"/>
              </a:rPr>
              <a:t>師</a:t>
            </a:r>
            <a:endParaRPr sz="2000" dirty="0">
              <a:latin typeface="微軟正黑體"/>
              <a:cs typeface="微軟正黑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9737" y="1757933"/>
            <a:ext cx="3091434" cy="3091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5827" y="4764916"/>
            <a:ext cx="2159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>
                <a:solidFill>
                  <a:schemeClr val="bg1"/>
                </a:solidFill>
                <a:latin typeface="微軟正黑體"/>
                <a:cs typeface="微軟正黑體"/>
              </a:rPr>
              <a:t>專任人員</a:t>
            </a:r>
            <a:endParaRPr sz="2400" dirty="0">
              <a:solidFill>
                <a:schemeClr val="bg1"/>
              </a:solidFill>
              <a:latin typeface="微軟正黑體"/>
              <a:cs typeface="微軟正黑體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chemeClr val="bg1"/>
                </a:solidFill>
                <a:latin typeface="微軟正黑體"/>
                <a:cs typeface="微軟正黑體"/>
              </a:rPr>
              <a:t>（含專案人員）</a:t>
            </a:r>
            <a:endParaRPr sz="2400" dirty="0">
              <a:solidFill>
                <a:schemeClr val="bg1"/>
              </a:solidFill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21323" y="1757933"/>
            <a:ext cx="3092196" cy="30914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45376" y="4481960"/>
            <a:ext cx="12446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微軟正黑體"/>
                <a:cs typeface="微軟正黑體"/>
              </a:rPr>
              <a:t>醫院醫師</a:t>
            </a:r>
            <a:endParaRPr sz="2400">
              <a:latin typeface="微軟正黑體"/>
              <a:cs typeface="微軟正黑體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09914" y="6118985"/>
            <a:ext cx="282702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且應具教師資格證書。</a:t>
            </a:r>
            <a:endParaRPr sz="2000">
              <a:latin typeface="微軟正黑體"/>
              <a:cs typeface="微軟正黑體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09914" y="2461532"/>
            <a:ext cx="3173095" cy="3631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225" marR="249554" indent="-264160" algn="just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1.</a:t>
            </a:r>
            <a:r>
              <a:rPr sz="2000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係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指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符</a:t>
            </a:r>
            <a:r>
              <a:rPr sz="2000" spc="70" dirty="0">
                <a:solidFill>
                  <a:srgbClr val="FFFFFF"/>
                </a:solidFill>
                <a:latin typeface="微軟正黑體"/>
                <a:cs typeface="微軟正黑體"/>
              </a:rPr>
              <a:t>合</a:t>
            </a:r>
            <a:r>
              <a:rPr sz="2000" b="1" spc="55" dirty="0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b="1" spc="60" dirty="0">
                <a:solidFill>
                  <a:srgbClr val="FFFFFF"/>
                </a:solidFill>
                <a:latin typeface="微軟正黑體"/>
                <a:cs typeface="微軟正黑體"/>
              </a:rPr>
              <a:t>育</a:t>
            </a:r>
            <a:r>
              <a:rPr sz="2000" b="1" spc="55" dirty="0">
                <a:solidFill>
                  <a:srgbClr val="FFFFFF"/>
                </a:solidFill>
                <a:latin typeface="微軟正黑體"/>
                <a:cs typeface="微軟正黑體"/>
              </a:rPr>
              <a:t>人</a:t>
            </a:r>
            <a:r>
              <a:rPr sz="2000" b="1" spc="60" dirty="0">
                <a:solidFill>
                  <a:srgbClr val="FFFFFF"/>
                </a:solidFill>
                <a:latin typeface="微軟正黑體"/>
                <a:cs typeface="微軟正黑體"/>
              </a:rPr>
              <a:t>員</a:t>
            </a:r>
            <a:r>
              <a:rPr sz="2000" b="1" spc="55" dirty="0">
                <a:solidFill>
                  <a:srgbClr val="FFFFFF"/>
                </a:solidFill>
                <a:latin typeface="微軟正黑體"/>
                <a:cs typeface="微軟正黑體"/>
              </a:rPr>
              <a:t>任</a:t>
            </a:r>
            <a:r>
              <a:rPr sz="2000" b="1" spc="-20" dirty="0">
                <a:solidFill>
                  <a:srgbClr val="FFFFFF"/>
                </a:solidFill>
                <a:latin typeface="微軟正黑體"/>
                <a:cs typeface="微軟正黑體"/>
              </a:rPr>
              <a:t>用</a:t>
            </a:r>
            <a:r>
              <a:rPr sz="2000" b="1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微軟正黑體"/>
                <a:cs typeface="微軟正黑體"/>
              </a:rPr>
              <a:t>條例施行細則第</a:t>
            </a:r>
            <a:r>
              <a:rPr sz="2000" b="1" spc="-2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2000" b="1" spc="2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2000" b="1" spc="25" dirty="0">
                <a:solidFill>
                  <a:srgbClr val="FFFFFF"/>
                </a:solidFill>
                <a:latin typeface="微軟正黑體"/>
                <a:cs typeface="微軟正黑體"/>
              </a:rPr>
              <a:t>條第 </a:t>
            </a:r>
            <a:r>
              <a:rPr sz="2000" b="1" spc="2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2000" b="1" spc="20" dirty="0">
                <a:solidFill>
                  <a:srgbClr val="FFFFFF"/>
                </a:solidFill>
                <a:latin typeface="微軟正黑體"/>
                <a:cs typeface="微軟正黑體"/>
              </a:rPr>
              <a:t>項及</a:t>
            </a:r>
            <a:r>
              <a:rPr sz="2000" b="1" spc="15" dirty="0">
                <a:solidFill>
                  <a:srgbClr val="FFFFFF"/>
                </a:solidFill>
                <a:latin typeface="微軟正黑體"/>
                <a:cs typeface="微軟正黑體"/>
              </a:rPr>
              <a:t>第</a:t>
            </a:r>
            <a:r>
              <a:rPr sz="2000" b="1" spc="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2000" b="1" spc="20" dirty="0">
                <a:solidFill>
                  <a:srgbClr val="FFFFFF"/>
                </a:solidFill>
                <a:latin typeface="微軟正黑體"/>
                <a:cs typeface="微軟正黑體"/>
              </a:rPr>
              <a:t>項</a:t>
            </a:r>
            <a:r>
              <a:rPr sz="2000" spc="15" dirty="0">
                <a:solidFill>
                  <a:srgbClr val="FFFFFF"/>
                </a:solidFill>
                <a:latin typeface="微軟正黑體"/>
                <a:cs typeface="微軟正黑體"/>
              </a:rPr>
              <a:t>規定</a:t>
            </a:r>
            <a:r>
              <a:rPr sz="2000" spc="20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15" dirty="0">
                <a:solidFill>
                  <a:srgbClr val="FFFFFF"/>
                </a:solidFill>
                <a:latin typeface="微軟正黑體"/>
                <a:cs typeface="微軟正黑體"/>
              </a:rPr>
              <a:t>其聘</a:t>
            </a:r>
            <a:r>
              <a:rPr sz="2000" spc="2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任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、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升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等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審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查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基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準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與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程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序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、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課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程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負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擔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及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師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評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鑑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等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經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申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請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學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校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比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照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專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任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師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辦</a:t>
            </a:r>
            <a:r>
              <a:rPr sz="2000" spc="75" dirty="0">
                <a:solidFill>
                  <a:srgbClr val="FFFFFF"/>
                </a:solidFill>
                <a:latin typeface="微軟正黑體"/>
                <a:cs typeface="微軟正黑體"/>
              </a:rPr>
              <a:t>理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並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納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入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校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內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章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則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規</a:t>
            </a:r>
            <a:r>
              <a:rPr sz="2000" spc="75" dirty="0">
                <a:solidFill>
                  <a:srgbClr val="FFFFFF"/>
                </a:solidFill>
                <a:latin typeface="微軟正黑體"/>
                <a:cs typeface="微軟正黑體"/>
              </a:rPr>
              <a:t>範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且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未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支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給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兼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任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師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薪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資</a:t>
            </a:r>
            <a:r>
              <a:rPr sz="2000" spc="80" dirty="0">
                <a:solidFill>
                  <a:srgbClr val="FFFFFF"/>
                </a:solidFill>
                <a:latin typeface="微軟正黑體"/>
                <a:cs typeface="微軟正黑體"/>
              </a:rPr>
              <a:t>者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報</a:t>
            </a:r>
            <a:r>
              <a:rPr sz="2000" spc="-5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本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部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審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查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同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意</a:t>
            </a:r>
            <a:r>
              <a:rPr sz="2000" spc="70" dirty="0">
                <a:solidFill>
                  <a:srgbClr val="FFFFFF"/>
                </a:solidFill>
                <a:latin typeface="微軟正黑體"/>
                <a:cs typeface="微軟正黑體"/>
              </a:rPr>
              <a:t>後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其辦</a:t>
            </a:r>
            <a:r>
              <a:rPr sz="2000" spc="70" dirty="0">
                <a:solidFill>
                  <a:srgbClr val="FFFFFF"/>
                </a:solidFill>
                <a:latin typeface="微軟正黑體"/>
                <a:cs typeface="微軟正黑體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理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教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師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資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格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審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查</a:t>
            </a:r>
            <a:r>
              <a:rPr sz="2000" spc="80" dirty="0">
                <a:solidFill>
                  <a:srgbClr val="FFFFFF"/>
                </a:solidFill>
                <a:latin typeface="微軟正黑體"/>
                <a:cs typeface="微軟正黑體"/>
              </a:rPr>
              <a:t>時</a:t>
            </a:r>
            <a:r>
              <a:rPr sz="2000" spc="55" dirty="0">
                <a:solidFill>
                  <a:srgbClr val="FFFFFF"/>
                </a:solidFill>
                <a:latin typeface="微軟正黑體"/>
                <a:cs typeface="微軟正黑體"/>
              </a:rPr>
              <a:t>，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得</a:t>
            </a:r>
            <a:endParaRPr sz="2000">
              <a:latin typeface="微軟正黑體"/>
              <a:cs typeface="微軟正黑體"/>
            </a:endParaRPr>
          </a:p>
          <a:p>
            <a:pPr marL="276225">
              <a:lnSpc>
                <a:spcPts val="2395"/>
              </a:lnSpc>
            </a:pPr>
            <a:r>
              <a:rPr sz="2000" spc="50" dirty="0">
                <a:solidFill>
                  <a:srgbClr val="FFFFFF"/>
                </a:solidFill>
                <a:latin typeface="微軟正黑體"/>
                <a:cs typeface="微軟正黑體"/>
              </a:rPr>
              <a:t>以專任教師年資採計</a:t>
            </a:r>
            <a:r>
              <a:rPr sz="2000" spc="60" dirty="0">
                <a:solidFill>
                  <a:srgbClr val="FFFFFF"/>
                </a:solidFill>
                <a:latin typeface="微軟正黑體"/>
                <a:cs typeface="微軟正黑體"/>
              </a:rPr>
              <a:t>者</a:t>
            </a:r>
            <a:r>
              <a:rPr sz="2000" spc="-20" dirty="0">
                <a:solidFill>
                  <a:srgbClr val="FFFFFF"/>
                </a:solidFill>
                <a:latin typeface="微軟正黑體"/>
                <a:cs typeface="微軟正黑體"/>
              </a:rPr>
              <a:t>。</a:t>
            </a:r>
            <a:endParaRPr sz="2000">
              <a:latin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087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1446" y="644467"/>
            <a:ext cx="2770505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</a:pPr>
            <a:r>
              <a:rPr sz="3600" b="1" dirty="0">
                <a:latin typeface="微軟正黑體"/>
                <a:cs typeface="微軟正黑體"/>
              </a:rPr>
              <a:t>計畫申請類別</a:t>
            </a:r>
            <a:endParaRPr sz="3600" dirty="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4762" y="4925921"/>
            <a:ext cx="2039747" cy="189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7502" y="4070798"/>
            <a:ext cx="2039747" cy="1029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20301" y="2137867"/>
            <a:ext cx="2040508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63493" y="1155815"/>
            <a:ext cx="2611245" cy="1293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33487" y="4027374"/>
            <a:ext cx="2040508" cy="281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1618" y="3271776"/>
            <a:ext cx="2925319" cy="872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95627" y="3966971"/>
            <a:ext cx="2040509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0735" y="2104677"/>
            <a:ext cx="2148991" cy="11914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60433" y="3028601"/>
            <a:ext cx="2039747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600" y="1114520"/>
            <a:ext cx="3145537" cy="12311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12466" y="3163645"/>
            <a:ext cx="2040508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00845" y="2337116"/>
            <a:ext cx="2008631" cy="10043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527184" y="5015807"/>
            <a:ext cx="2039747" cy="2819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01858" y="4243166"/>
            <a:ext cx="2465073" cy="8724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0703" y="5070349"/>
            <a:ext cx="2040508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05682" y="4146754"/>
            <a:ext cx="2846160" cy="11315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97049" y="2241653"/>
            <a:ext cx="2040508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26635" y="1258073"/>
            <a:ext cx="2964942" cy="12938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78853" y="2177862"/>
            <a:ext cx="1983017" cy="12541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76536" y="4055398"/>
            <a:ext cx="2040508" cy="281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31028" y="3112176"/>
            <a:ext cx="2040508" cy="281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84801" y="3122268"/>
            <a:ext cx="2111383" cy="1249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07984" y="4093196"/>
            <a:ext cx="2040508" cy="281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4785" y="3130757"/>
            <a:ext cx="3248407" cy="12664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76A853A2-58F8-45C1-AB59-175032EDD4F2}"/>
              </a:ext>
            </a:extLst>
          </p:cNvPr>
          <p:cNvSpPr txBox="1"/>
          <p:nvPr/>
        </p:nvSpPr>
        <p:spPr>
          <a:xfrm>
            <a:off x="1595627" y="5458070"/>
            <a:ext cx="10210800" cy="1131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2100"/>
              </a:lnSpc>
              <a:spcBef>
                <a:spcPts val="2770"/>
              </a:spcBef>
            </a:pP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*</a:t>
            </a:r>
            <a:r>
              <a:rPr lang="en-US" altLang="zh-TW" sz="2400" b="1" spc="-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</a:rPr>
              <a:t>10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個學門</a:t>
            </a:r>
            <a:r>
              <a:rPr lang="en-US" altLang="zh-TW" sz="2400" b="1" spc="-1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</a:rPr>
              <a:t>+</a:t>
            </a:r>
            <a:r>
              <a:rPr lang="en-US" altLang="zh-TW" sz="2400" b="1" spc="-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</a:rPr>
              <a:t>2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個專案，擇一申請（每人至</a:t>
            </a:r>
            <a:r>
              <a:rPr lang="zh-TW" altLang="en-US" sz="2400" b="1" spc="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多</a:t>
            </a:r>
            <a:r>
              <a:rPr lang="en-US" altLang="zh-TW" sz="2400" b="1" spc="-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</a:rPr>
              <a:t>1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份計畫）。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12700" marR="5080" algn="just">
              <a:lnSpc>
                <a:spcPts val="2100"/>
              </a:lnSpc>
              <a:spcBef>
                <a:spcPts val="1200"/>
              </a:spcBef>
            </a:pPr>
            <a:r>
              <a:rPr lang="en-US" altLang="zh-TW" sz="2400" b="1" spc="-2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</a:rPr>
              <a:t>*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依系所之專業領域、課程主題與課程內涵，</a:t>
            </a:r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選擇相關學門 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進行申請。</a:t>
            </a:r>
          </a:p>
          <a:p>
            <a:pPr marL="12700" marR="5080">
              <a:lnSpc>
                <a:spcPts val="2100"/>
              </a:lnSpc>
              <a:spcBef>
                <a:spcPts val="132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*</a:t>
            </a:r>
            <a:r>
              <a:rPr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通識</a:t>
            </a:r>
            <a:r>
              <a:rPr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</a:t>
            </a:r>
            <a:r>
              <a:rPr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含體育</a:t>
            </a:r>
            <a:r>
              <a:rPr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)</a:t>
            </a:r>
            <a:r>
              <a:rPr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學門</a:t>
            </a:r>
            <a:r>
              <a:rPr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：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課程為通識</a:t>
            </a:r>
            <a:r>
              <a:rPr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體育課程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1015</Words>
  <Application>Microsoft Office PowerPoint</Application>
  <PresentationFormat>寬螢幕</PresentationFormat>
  <Paragraphs>202</Paragraphs>
  <Slides>34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34</vt:i4>
      </vt:variant>
    </vt:vector>
  </HeadingPairs>
  <TitlesOfParts>
    <vt:vector size="47" baseType="lpstr">
      <vt:lpstr>微軟正黑體</vt:lpstr>
      <vt:lpstr>新細明體</vt:lpstr>
      <vt:lpstr>Arial</vt:lpstr>
      <vt:lpstr>Calibri</vt:lpstr>
      <vt:lpstr>Impact</vt:lpstr>
      <vt:lpstr>Times New Roman</vt:lpstr>
      <vt:lpstr>Trebuchet MS</vt:lpstr>
      <vt:lpstr>Wingdings</vt:lpstr>
      <vt:lpstr>Office Theme</vt:lpstr>
      <vt:lpstr>4_Office Theme</vt:lpstr>
      <vt:lpstr>5_Office Theme</vt:lpstr>
      <vt:lpstr>6_Office Theme</vt:lpstr>
      <vt:lpstr>7_Office Theme</vt:lpstr>
      <vt:lpstr>PowerPoint 簡報</vt:lpstr>
      <vt:lpstr>PowerPoint 簡報</vt:lpstr>
      <vt:lpstr>計畫作業期程</vt:lpstr>
      <vt:lpstr>PowerPoint 簡報</vt:lpstr>
      <vt:lpstr>推動教學實踐研究計畫</vt:lpstr>
      <vt:lpstr>教學實踐研究案最重要的兩件事</vt:lpstr>
      <vt:lpstr>推展執行規模</vt:lpstr>
      <vt:lpstr>計畫申請條件</vt:lpstr>
      <vt:lpstr>PowerPoint 簡報</vt:lpstr>
      <vt:lpstr>PowerPoint 簡報</vt:lpstr>
      <vt:lpstr>PowerPoint 簡報</vt:lpstr>
      <vt:lpstr>PowerPoint 簡報</vt:lpstr>
      <vt:lpstr>重點提醒事項</vt:lpstr>
      <vt:lpstr>重點提醒事項</vt:lpstr>
      <vt:lpstr>PowerPoint 簡報</vt:lpstr>
      <vt:lpstr>PowerPoint 簡報</vt:lpstr>
      <vt:lpstr>教學實踐研究計畫撰寫諮詢服務_中區基地(靜宜大學)</vt:lpstr>
      <vt:lpstr>教學實踐研究計畫撰寫諮詢服務_中區基地(靜宜大學)</vt:lpstr>
      <vt:lpstr>PowerPoint 簡報</vt:lpstr>
      <vt:lpstr>推展執行規模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教師端– 登入</vt:lpstr>
      <vt:lpstr>教師端– 申請資料列表</vt:lpstr>
      <vt:lpstr>教師端 – 送出申請計畫</vt:lpstr>
      <vt:lpstr>教師端 – 申請補助經費</vt:lpstr>
      <vt:lpstr>教師端 – 授課計畫書</vt:lpstr>
      <vt:lpstr>研究倫理審查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01教學實踐研究補助計畫推動說明(賴冠瑋科長)1091014</dc:title>
  <dc:creator>賴冠瑋</dc:creator>
  <cp:lastModifiedBy>chen</cp:lastModifiedBy>
  <cp:revision>182</cp:revision>
  <cp:lastPrinted>2021-11-09T01:00:50Z</cp:lastPrinted>
  <dcterms:created xsi:type="dcterms:W3CDTF">2020-10-16T15:50:30Z</dcterms:created>
  <dcterms:modified xsi:type="dcterms:W3CDTF">2023-11-16T08:33:31Z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2020-10-13T00:00:00Z</vt:filetime>
  </property>
  <property fmtid="{D5CDD505-2E9C-101B-9397-08002B2CF9AE}" pid="3" name="LastSaved">
    <vt:filetime>2020-10-16T00:00:00Z</vt:filetime>
  </property>
</Properties>
</file>